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Proxima Nova"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8" d="100"/>
          <a:sy n="158" d="100"/>
        </p:scale>
        <p:origin x="26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4dc32b74fb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4dc32b74f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391d98c8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391d98c8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37ee927a5_5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837ee927a5_5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f0d045bef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f0d045be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34c9c68e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34c9c68e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4dcb0a207a_3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4dcb0a207a_3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346040c2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7346040c2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f05210724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f05210724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f05210724_3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f05210724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f0d045bef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f0d045be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37ee927a5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37ee927a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37ee927a5_5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837ee927a5_5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73793cc37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3793cc37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hyperlink" Target="https://github.com/INFO7245-AGILE-TEAM7/finalproject_realestate_consulting.gi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25.png"/><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7175" y="4728000"/>
            <a:ext cx="9144000" cy="41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txBox="1">
            <a:spLocks noGrp="1"/>
          </p:cNvSpPr>
          <p:nvPr>
            <p:ph type="ctrTitle"/>
          </p:nvPr>
        </p:nvSpPr>
        <p:spPr>
          <a:xfrm>
            <a:off x="3562900" y="1777725"/>
            <a:ext cx="3944700" cy="101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rgbClr val="666666"/>
                </a:solidFill>
                <a:latin typeface="Proxima Nova"/>
                <a:ea typeface="Proxima Nova"/>
                <a:cs typeface="Proxima Nova"/>
                <a:sym typeface="Proxima Nova"/>
              </a:rPr>
              <a:t>Real Estate Management Process Improvement</a:t>
            </a:r>
            <a:endParaRPr sz="2700">
              <a:solidFill>
                <a:srgbClr val="666666"/>
              </a:solidFill>
              <a:latin typeface="Proxima Nova"/>
              <a:ea typeface="Proxima Nova"/>
              <a:cs typeface="Proxima Nova"/>
              <a:sym typeface="Proxima Nova"/>
            </a:endParaRPr>
          </a:p>
        </p:txBody>
      </p:sp>
      <p:sp>
        <p:nvSpPr>
          <p:cNvPr id="56" name="Google Shape;56;p13"/>
          <p:cNvSpPr txBox="1">
            <a:spLocks noGrp="1"/>
          </p:cNvSpPr>
          <p:nvPr>
            <p:ph type="subTitle" idx="1"/>
          </p:nvPr>
        </p:nvSpPr>
        <p:spPr>
          <a:xfrm>
            <a:off x="608900" y="3629475"/>
            <a:ext cx="6898800" cy="415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b="1">
                <a:solidFill>
                  <a:srgbClr val="E74133"/>
                </a:solidFill>
                <a:latin typeface="Proxima Nova"/>
                <a:ea typeface="Proxima Nova"/>
                <a:cs typeface="Proxima Nova"/>
                <a:sym typeface="Proxima Nova"/>
              </a:rPr>
              <a:t>Himani </a:t>
            </a:r>
            <a:r>
              <a:rPr lang="en" sz="1400">
                <a:latin typeface="Proxima Nova"/>
                <a:ea typeface="Proxima Nova"/>
                <a:cs typeface="Proxima Nova"/>
                <a:sym typeface="Proxima Nova"/>
              </a:rPr>
              <a:t>Solanki  </a:t>
            </a:r>
            <a:r>
              <a:rPr lang="en" sz="1400" b="1">
                <a:latin typeface="Proxima Nova"/>
                <a:ea typeface="Proxima Nova"/>
                <a:cs typeface="Proxima Nova"/>
                <a:sym typeface="Proxima Nova"/>
              </a:rPr>
              <a:t>|</a:t>
            </a:r>
            <a:r>
              <a:rPr lang="en" sz="1400">
                <a:latin typeface="Proxima Nova"/>
                <a:ea typeface="Proxima Nova"/>
                <a:cs typeface="Proxima Nova"/>
                <a:sym typeface="Proxima Nova"/>
              </a:rPr>
              <a:t>  </a:t>
            </a:r>
            <a:r>
              <a:rPr lang="en" sz="1400" b="1">
                <a:solidFill>
                  <a:srgbClr val="FBC02D"/>
                </a:solidFill>
                <a:latin typeface="Proxima Nova"/>
                <a:ea typeface="Proxima Nova"/>
                <a:cs typeface="Proxima Nova"/>
                <a:sym typeface="Proxima Nova"/>
              </a:rPr>
              <a:t>Aakash</a:t>
            </a:r>
            <a:r>
              <a:rPr lang="en" sz="1400">
                <a:latin typeface="Proxima Nova"/>
                <a:ea typeface="Proxima Nova"/>
                <a:cs typeface="Proxima Nova"/>
                <a:sym typeface="Proxima Nova"/>
              </a:rPr>
              <a:t> Deogaonkar  </a:t>
            </a:r>
            <a:r>
              <a:rPr lang="en" sz="1400" b="1">
                <a:latin typeface="Proxima Nova"/>
                <a:ea typeface="Proxima Nova"/>
                <a:cs typeface="Proxima Nova"/>
                <a:sym typeface="Proxima Nova"/>
              </a:rPr>
              <a:t>|</a:t>
            </a:r>
            <a:r>
              <a:rPr lang="en" sz="1400">
                <a:latin typeface="Proxima Nova"/>
                <a:ea typeface="Proxima Nova"/>
                <a:cs typeface="Proxima Nova"/>
                <a:sym typeface="Proxima Nova"/>
              </a:rPr>
              <a:t>  </a:t>
            </a:r>
            <a:r>
              <a:rPr lang="en" sz="1400" b="1">
                <a:solidFill>
                  <a:srgbClr val="31A753"/>
                </a:solidFill>
                <a:latin typeface="Proxima Nova"/>
                <a:ea typeface="Proxima Nova"/>
                <a:cs typeface="Proxima Nova"/>
                <a:sym typeface="Proxima Nova"/>
              </a:rPr>
              <a:t>Shardul</a:t>
            </a:r>
            <a:r>
              <a:rPr lang="en" sz="1400">
                <a:solidFill>
                  <a:srgbClr val="31A753"/>
                </a:solidFill>
                <a:latin typeface="Proxima Nova"/>
                <a:ea typeface="Proxima Nova"/>
                <a:cs typeface="Proxima Nova"/>
                <a:sym typeface="Proxima Nova"/>
              </a:rPr>
              <a:t> </a:t>
            </a:r>
            <a:r>
              <a:rPr lang="en" sz="1400">
                <a:latin typeface="Proxima Nova"/>
                <a:ea typeface="Proxima Nova"/>
                <a:cs typeface="Proxima Nova"/>
                <a:sym typeface="Proxima Nova"/>
              </a:rPr>
              <a:t>Negi  </a:t>
            </a:r>
            <a:r>
              <a:rPr lang="en" sz="1400" b="1">
                <a:latin typeface="Proxima Nova"/>
                <a:ea typeface="Proxima Nova"/>
                <a:cs typeface="Proxima Nova"/>
                <a:sym typeface="Proxima Nova"/>
              </a:rPr>
              <a:t>| </a:t>
            </a:r>
            <a:r>
              <a:rPr lang="en" sz="1400">
                <a:latin typeface="Proxima Nova"/>
                <a:ea typeface="Proxima Nova"/>
                <a:cs typeface="Proxima Nova"/>
                <a:sym typeface="Proxima Nova"/>
              </a:rPr>
              <a:t> </a:t>
            </a:r>
            <a:r>
              <a:rPr lang="en" sz="1400" b="1">
                <a:solidFill>
                  <a:srgbClr val="3E81F4"/>
                </a:solidFill>
                <a:latin typeface="Proxima Nova"/>
                <a:ea typeface="Proxima Nova"/>
                <a:cs typeface="Proxima Nova"/>
                <a:sym typeface="Proxima Nova"/>
              </a:rPr>
              <a:t>Hardik</a:t>
            </a:r>
            <a:r>
              <a:rPr lang="en" sz="1400">
                <a:solidFill>
                  <a:srgbClr val="3E81F4"/>
                </a:solidFill>
                <a:latin typeface="Proxima Nova"/>
                <a:ea typeface="Proxima Nova"/>
                <a:cs typeface="Proxima Nova"/>
                <a:sym typeface="Proxima Nova"/>
              </a:rPr>
              <a:t> </a:t>
            </a:r>
            <a:r>
              <a:rPr lang="en" sz="1400">
                <a:latin typeface="Proxima Nova"/>
                <a:ea typeface="Proxima Nova"/>
                <a:cs typeface="Proxima Nova"/>
                <a:sym typeface="Proxima Nova"/>
              </a:rPr>
              <a:t>Soni</a:t>
            </a:r>
            <a:endParaRPr sz="1400">
              <a:latin typeface="Proxima Nova"/>
              <a:ea typeface="Proxima Nova"/>
              <a:cs typeface="Proxima Nova"/>
              <a:sym typeface="Proxima Nova"/>
            </a:endParaRPr>
          </a:p>
        </p:txBody>
      </p:sp>
      <p:pic>
        <p:nvPicPr>
          <p:cNvPr id="57" name="Google Shape;57;p13"/>
          <p:cNvPicPr preferRelativeResize="0"/>
          <p:nvPr/>
        </p:nvPicPr>
        <p:blipFill>
          <a:blip r:embed="rId3">
            <a:alphaModFix/>
          </a:blip>
          <a:stretch>
            <a:fillRect/>
          </a:stretch>
        </p:blipFill>
        <p:spPr>
          <a:xfrm>
            <a:off x="7175" y="4742923"/>
            <a:ext cx="2091802" cy="385650"/>
          </a:xfrm>
          <a:prstGeom prst="rect">
            <a:avLst/>
          </a:prstGeom>
          <a:noFill/>
          <a:ln>
            <a:noFill/>
          </a:ln>
        </p:spPr>
      </p:pic>
      <p:cxnSp>
        <p:nvCxnSpPr>
          <p:cNvPr id="58" name="Google Shape;58;p13"/>
          <p:cNvCxnSpPr/>
          <p:nvPr/>
        </p:nvCxnSpPr>
        <p:spPr>
          <a:xfrm rot="10800000" flipH="1">
            <a:off x="608900" y="3014875"/>
            <a:ext cx="1569000" cy="7200"/>
          </a:xfrm>
          <a:prstGeom prst="straightConnector1">
            <a:avLst/>
          </a:prstGeom>
          <a:noFill/>
          <a:ln w="28575" cap="flat" cmpd="sng">
            <a:solidFill>
              <a:srgbClr val="E74133"/>
            </a:solidFill>
            <a:prstDash val="solid"/>
            <a:round/>
            <a:headEnd type="none" w="med" len="med"/>
            <a:tailEnd type="none" w="med" len="med"/>
          </a:ln>
        </p:spPr>
      </p:cxnSp>
      <p:cxnSp>
        <p:nvCxnSpPr>
          <p:cNvPr id="59" name="Google Shape;59;p13"/>
          <p:cNvCxnSpPr/>
          <p:nvPr/>
        </p:nvCxnSpPr>
        <p:spPr>
          <a:xfrm rot="10800000" flipH="1">
            <a:off x="2385500" y="3014875"/>
            <a:ext cx="1569000" cy="7200"/>
          </a:xfrm>
          <a:prstGeom prst="straightConnector1">
            <a:avLst/>
          </a:prstGeom>
          <a:noFill/>
          <a:ln w="28575" cap="flat" cmpd="sng">
            <a:solidFill>
              <a:srgbClr val="F8BB01"/>
            </a:solidFill>
            <a:prstDash val="solid"/>
            <a:round/>
            <a:headEnd type="none" w="med" len="med"/>
            <a:tailEnd type="none" w="med" len="med"/>
          </a:ln>
        </p:spPr>
      </p:cxnSp>
      <p:cxnSp>
        <p:nvCxnSpPr>
          <p:cNvPr id="60" name="Google Shape;60;p13"/>
          <p:cNvCxnSpPr/>
          <p:nvPr/>
        </p:nvCxnSpPr>
        <p:spPr>
          <a:xfrm rot="10800000" flipH="1">
            <a:off x="5938700" y="3014875"/>
            <a:ext cx="1569000" cy="7200"/>
          </a:xfrm>
          <a:prstGeom prst="straightConnector1">
            <a:avLst/>
          </a:prstGeom>
          <a:noFill/>
          <a:ln w="28575" cap="flat" cmpd="sng">
            <a:solidFill>
              <a:srgbClr val="3E81F4"/>
            </a:solidFill>
            <a:prstDash val="solid"/>
            <a:round/>
            <a:headEnd type="none" w="med" len="med"/>
            <a:tailEnd type="none" w="med" len="med"/>
          </a:ln>
        </p:spPr>
      </p:cxnSp>
      <p:cxnSp>
        <p:nvCxnSpPr>
          <p:cNvPr id="61" name="Google Shape;61;p13"/>
          <p:cNvCxnSpPr/>
          <p:nvPr/>
        </p:nvCxnSpPr>
        <p:spPr>
          <a:xfrm rot="10800000" flipH="1">
            <a:off x="4162100" y="3014875"/>
            <a:ext cx="1569000" cy="7200"/>
          </a:xfrm>
          <a:prstGeom prst="straightConnector1">
            <a:avLst/>
          </a:prstGeom>
          <a:noFill/>
          <a:ln w="28575" cap="flat" cmpd="sng">
            <a:solidFill>
              <a:srgbClr val="31A753"/>
            </a:solidFill>
            <a:prstDash val="solid"/>
            <a:round/>
            <a:headEnd type="none" w="med" len="med"/>
            <a:tailEnd type="none" w="med" len="med"/>
          </a:ln>
        </p:spPr>
      </p:cxnSp>
      <p:sp>
        <p:nvSpPr>
          <p:cNvPr id="62" name="Google Shape;62;p13"/>
          <p:cNvSpPr txBox="1">
            <a:spLocks noGrp="1"/>
          </p:cNvSpPr>
          <p:nvPr>
            <p:ph type="subTitle" idx="1"/>
          </p:nvPr>
        </p:nvSpPr>
        <p:spPr>
          <a:xfrm>
            <a:off x="608900" y="3171125"/>
            <a:ext cx="6898800" cy="4584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b="1">
                <a:latin typeface="Proxima Nova"/>
                <a:ea typeface="Proxima Nova"/>
                <a:cs typeface="Proxima Nova"/>
                <a:sym typeface="Proxima Nova"/>
              </a:rPr>
              <a:t>Agile Software Development - INFO7245 (38772)</a:t>
            </a:r>
            <a:endParaRPr sz="1400" b="1">
              <a:latin typeface="Proxima Nova"/>
              <a:ea typeface="Proxima Nova"/>
              <a:cs typeface="Proxima Nova"/>
              <a:sym typeface="Proxima Nova"/>
            </a:endParaRPr>
          </a:p>
          <a:p>
            <a:pPr marL="0" lvl="0" indent="0" algn="l" rtl="0">
              <a:lnSpc>
                <a:spcPct val="115000"/>
              </a:lnSpc>
              <a:spcBef>
                <a:spcPts val="0"/>
              </a:spcBef>
              <a:spcAft>
                <a:spcPts val="0"/>
              </a:spcAft>
              <a:buNone/>
            </a:pPr>
            <a:r>
              <a:rPr lang="en" sz="1000">
                <a:latin typeface="Proxima Nova"/>
                <a:ea typeface="Proxima Nova"/>
                <a:cs typeface="Proxima Nova"/>
                <a:sym typeface="Proxima Nova"/>
              </a:rPr>
              <a:t>Final Project - April 14, 2020 </a:t>
            </a:r>
            <a:endParaRPr sz="1000">
              <a:latin typeface="Proxima Nova"/>
              <a:ea typeface="Proxima Nova"/>
              <a:cs typeface="Proxima Nova"/>
              <a:sym typeface="Proxima Nova"/>
            </a:endParaRPr>
          </a:p>
        </p:txBody>
      </p:sp>
      <p:pic>
        <p:nvPicPr>
          <p:cNvPr id="63" name="Google Shape;63;p13"/>
          <p:cNvPicPr preferRelativeResize="0"/>
          <p:nvPr/>
        </p:nvPicPr>
        <p:blipFill>
          <a:blip r:embed="rId4">
            <a:alphaModFix/>
          </a:blip>
          <a:stretch>
            <a:fillRect/>
          </a:stretch>
        </p:blipFill>
        <p:spPr>
          <a:xfrm>
            <a:off x="521600" y="1848995"/>
            <a:ext cx="2902999" cy="861625"/>
          </a:xfrm>
          <a:prstGeom prst="rect">
            <a:avLst/>
          </a:prstGeom>
          <a:noFill/>
          <a:ln>
            <a:noFill/>
          </a:ln>
        </p:spPr>
      </p:pic>
      <p:cxnSp>
        <p:nvCxnSpPr>
          <p:cNvPr id="64" name="Google Shape;64;p13"/>
          <p:cNvCxnSpPr/>
          <p:nvPr/>
        </p:nvCxnSpPr>
        <p:spPr>
          <a:xfrm>
            <a:off x="3539400" y="1809575"/>
            <a:ext cx="0" cy="935100"/>
          </a:xfrm>
          <a:prstGeom prst="straightConnector1">
            <a:avLst/>
          </a:prstGeom>
          <a:noFill/>
          <a:ln w="9525" cap="flat" cmpd="sng">
            <a:solidFill>
              <a:srgbClr val="B7B7B7"/>
            </a:solidFill>
            <a:prstDash val="solid"/>
            <a:round/>
            <a:headEnd type="none" w="med" len="med"/>
            <a:tailEnd type="none" w="med" len="med"/>
          </a:ln>
        </p:spPr>
      </p:cxnSp>
      <p:pic>
        <p:nvPicPr>
          <p:cNvPr id="65" name="Google Shape;65;p13"/>
          <p:cNvPicPr preferRelativeResize="0"/>
          <p:nvPr/>
        </p:nvPicPr>
        <p:blipFill>
          <a:blip r:embed="rId4">
            <a:alphaModFix/>
          </a:blip>
          <a:stretch>
            <a:fillRect/>
          </a:stretch>
        </p:blipFill>
        <p:spPr>
          <a:xfrm>
            <a:off x="7675064" y="4728000"/>
            <a:ext cx="1399911" cy="415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2"/>
          <p:cNvSpPr/>
          <p:nvPr/>
        </p:nvSpPr>
        <p:spPr>
          <a:xfrm>
            <a:off x="7175" y="4728000"/>
            <a:ext cx="9144000" cy="41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0" name="Google Shape;200;p22"/>
          <p:cNvPicPr preferRelativeResize="0"/>
          <p:nvPr/>
        </p:nvPicPr>
        <p:blipFill>
          <a:blip r:embed="rId3">
            <a:alphaModFix/>
          </a:blip>
          <a:stretch>
            <a:fillRect/>
          </a:stretch>
        </p:blipFill>
        <p:spPr>
          <a:xfrm>
            <a:off x="7175" y="4742923"/>
            <a:ext cx="2091802" cy="385650"/>
          </a:xfrm>
          <a:prstGeom prst="rect">
            <a:avLst/>
          </a:prstGeom>
          <a:noFill/>
          <a:ln>
            <a:noFill/>
          </a:ln>
        </p:spPr>
      </p:pic>
      <p:cxnSp>
        <p:nvCxnSpPr>
          <p:cNvPr id="201" name="Google Shape;201;p22"/>
          <p:cNvCxnSpPr/>
          <p:nvPr/>
        </p:nvCxnSpPr>
        <p:spPr>
          <a:xfrm rot="10800000" flipH="1">
            <a:off x="116250" y="293850"/>
            <a:ext cx="8911500" cy="13200"/>
          </a:xfrm>
          <a:prstGeom prst="straightConnector1">
            <a:avLst/>
          </a:prstGeom>
          <a:noFill/>
          <a:ln w="28575" cap="flat" cmpd="sng">
            <a:solidFill>
              <a:srgbClr val="3E81F4"/>
            </a:solidFill>
            <a:prstDash val="solid"/>
            <a:round/>
            <a:headEnd type="none" w="med" len="med"/>
            <a:tailEnd type="none" w="med" len="med"/>
          </a:ln>
        </p:spPr>
      </p:cxnSp>
      <p:sp>
        <p:nvSpPr>
          <p:cNvPr id="202" name="Google Shape;202;p22"/>
          <p:cNvSpPr txBox="1">
            <a:spLocks noGrp="1"/>
          </p:cNvSpPr>
          <p:nvPr>
            <p:ph type="subTitle" idx="1"/>
          </p:nvPr>
        </p:nvSpPr>
        <p:spPr>
          <a:xfrm>
            <a:off x="116250" y="35825"/>
            <a:ext cx="4054500" cy="27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a:latin typeface="Proxima Nova"/>
                <a:ea typeface="Proxima Nova"/>
                <a:cs typeface="Proxima Nova"/>
                <a:sym typeface="Proxima Nova"/>
              </a:rPr>
              <a:t>Sponsorship Process</a:t>
            </a:r>
            <a:endParaRPr sz="1400" b="1">
              <a:latin typeface="Proxima Nova"/>
              <a:ea typeface="Proxima Nova"/>
              <a:cs typeface="Proxima Nova"/>
              <a:sym typeface="Proxima Nova"/>
            </a:endParaRPr>
          </a:p>
        </p:txBody>
      </p:sp>
      <p:pic>
        <p:nvPicPr>
          <p:cNvPr id="203" name="Google Shape;203;p22"/>
          <p:cNvPicPr preferRelativeResize="0"/>
          <p:nvPr/>
        </p:nvPicPr>
        <p:blipFill>
          <a:blip r:embed="rId4">
            <a:alphaModFix/>
          </a:blip>
          <a:stretch>
            <a:fillRect/>
          </a:stretch>
        </p:blipFill>
        <p:spPr>
          <a:xfrm>
            <a:off x="7675064" y="4728000"/>
            <a:ext cx="1399911" cy="415500"/>
          </a:xfrm>
          <a:prstGeom prst="rect">
            <a:avLst/>
          </a:prstGeom>
          <a:noFill/>
          <a:ln>
            <a:noFill/>
          </a:ln>
        </p:spPr>
      </p:pic>
      <p:pic>
        <p:nvPicPr>
          <p:cNvPr id="204" name="Google Shape;204;p22"/>
          <p:cNvPicPr preferRelativeResize="0"/>
          <p:nvPr/>
        </p:nvPicPr>
        <p:blipFill>
          <a:blip r:embed="rId5">
            <a:alphaModFix/>
          </a:blip>
          <a:stretch>
            <a:fillRect/>
          </a:stretch>
        </p:blipFill>
        <p:spPr>
          <a:xfrm>
            <a:off x="1665494" y="459450"/>
            <a:ext cx="5813013" cy="41161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3"/>
          <p:cNvSpPr/>
          <p:nvPr/>
        </p:nvSpPr>
        <p:spPr>
          <a:xfrm>
            <a:off x="7175" y="4728000"/>
            <a:ext cx="9144000" cy="41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 name="Google Shape;210;p23"/>
          <p:cNvPicPr preferRelativeResize="0"/>
          <p:nvPr/>
        </p:nvPicPr>
        <p:blipFill>
          <a:blip r:embed="rId3">
            <a:alphaModFix/>
          </a:blip>
          <a:stretch>
            <a:fillRect/>
          </a:stretch>
        </p:blipFill>
        <p:spPr>
          <a:xfrm>
            <a:off x="7175" y="4742923"/>
            <a:ext cx="2091802" cy="385650"/>
          </a:xfrm>
          <a:prstGeom prst="rect">
            <a:avLst/>
          </a:prstGeom>
          <a:noFill/>
          <a:ln>
            <a:noFill/>
          </a:ln>
        </p:spPr>
      </p:pic>
      <p:cxnSp>
        <p:nvCxnSpPr>
          <p:cNvPr id="211" name="Google Shape;211;p23"/>
          <p:cNvCxnSpPr/>
          <p:nvPr/>
        </p:nvCxnSpPr>
        <p:spPr>
          <a:xfrm rot="10800000" flipH="1">
            <a:off x="116250" y="293850"/>
            <a:ext cx="8911500" cy="13200"/>
          </a:xfrm>
          <a:prstGeom prst="straightConnector1">
            <a:avLst/>
          </a:prstGeom>
          <a:noFill/>
          <a:ln w="28575" cap="flat" cmpd="sng">
            <a:solidFill>
              <a:srgbClr val="FBC02D"/>
            </a:solidFill>
            <a:prstDash val="solid"/>
            <a:round/>
            <a:headEnd type="none" w="med" len="med"/>
            <a:tailEnd type="none" w="med" len="med"/>
          </a:ln>
        </p:spPr>
      </p:cxnSp>
      <p:sp>
        <p:nvSpPr>
          <p:cNvPr id="212" name="Google Shape;212;p23"/>
          <p:cNvSpPr txBox="1">
            <a:spLocks noGrp="1"/>
          </p:cNvSpPr>
          <p:nvPr>
            <p:ph type="subTitle" idx="1"/>
          </p:nvPr>
        </p:nvSpPr>
        <p:spPr>
          <a:xfrm>
            <a:off x="116250" y="35825"/>
            <a:ext cx="4054500" cy="27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a:latin typeface="Proxima Nova"/>
                <a:ea typeface="Proxima Nova"/>
                <a:cs typeface="Proxima Nova"/>
                <a:sym typeface="Proxima Nova"/>
              </a:rPr>
              <a:t>Roles</a:t>
            </a:r>
            <a:endParaRPr sz="1400" b="1">
              <a:latin typeface="Proxima Nova"/>
              <a:ea typeface="Proxima Nova"/>
              <a:cs typeface="Proxima Nova"/>
              <a:sym typeface="Proxima Nova"/>
            </a:endParaRPr>
          </a:p>
        </p:txBody>
      </p:sp>
      <p:pic>
        <p:nvPicPr>
          <p:cNvPr id="213" name="Google Shape;213;p23"/>
          <p:cNvPicPr preferRelativeResize="0"/>
          <p:nvPr/>
        </p:nvPicPr>
        <p:blipFill>
          <a:blip r:embed="rId4">
            <a:alphaModFix/>
          </a:blip>
          <a:stretch>
            <a:fillRect/>
          </a:stretch>
        </p:blipFill>
        <p:spPr>
          <a:xfrm>
            <a:off x="7675064" y="4728000"/>
            <a:ext cx="1399911" cy="415500"/>
          </a:xfrm>
          <a:prstGeom prst="rect">
            <a:avLst/>
          </a:prstGeom>
          <a:noFill/>
          <a:ln>
            <a:noFill/>
          </a:ln>
        </p:spPr>
      </p:pic>
      <p:grpSp>
        <p:nvGrpSpPr>
          <p:cNvPr id="214" name="Google Shape;214;p23"/>
          <p:cNvGrpSpPr/>
          <p:nvPr/>
        </p:nvGrpSpPr>
        <p:grpSpPr>
          <a:xfrm>
            <a:off x="534800" y="613825"/>
            <a:ext cx="1371600" cy="1371600"/>
            <a:chOff x="705550" y="2060225"/>
            <a:chExt cx="1371600" cy="1371600"/>
          </a:xfrm>
        </p:grpSpPr>
        <p:sp>
          <p:nvSpPr>
            <p:cNvPr id="215" name="Google Shape;215;p23"/>
            <p:cNvSpPr/>
            <p:nvPr/>
          </p:nvSpPr>
          <p:spPr>
            <a:xfrm>
              <a:off x="705550" y="2060225"/>
              <a:ext cx="1371600" cy="1371600"/>
            </a:xfrm>
            <a:prstGeom prst="ellipse">
              <a:avLst/>
            </a:prstGeom>
            <a:solidFill>
              <a:schemeClr val="lt2"/>
            </a:solidFill>
            <a:ln>
              <a:noFill/>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 name="Google Shape;216;p23"/>
            <p:cNvPicPr preferRelativeResize="0"/>
            <p:nvPr/>
          </p:nvPicPr>
          <p:blipFill>
            <a:blip r:embed="rId5">
              <a:alphaModFix/>
            </a:blip>
            <a:stretch>
              <a:fillRect/>
            </a:stretch>
          </p:blipFill>
          <p:spPr>
            <a:xfrm>
              <a:off x="1031275" y="2385950"/>
              <a:ext cx="720150" cy="720150"/>
            </a:xfrm>
            <a:prstGeom prst="rect">
              <a:avLst/>
            </a:prstGeom>
            <a:noFill/>
            <a:ln>
              <a:noFill/>
            </a:ln>
          </p:spPr>
        </p:pic>
      </p:grpSp>
      <p:grpSp>
        <p:nvGrpSpPr>
          <p:cNvPr id="217" name="Google Shape;217;p23"/>
          <p:cNvGrpSpPr/>
          <p:nvPr/>
        </p:nvGrpSpPr>
        <p:grpSpPr>
          <a:xfrm>
            <a:off x="2769067" y="613825"/>
            <a:ext cx="1371600" cy="1371600"/>
            <a:chOff x="794450" y="3111888"/>
            <a:chExt cx="1371600" cy="1371600"/>
          </a:xfrm>
        </p:grpSpPr>
        <p:sp>
          <p:nvSpPr>
            <p:cNvPr id="218" name="Google Shape;218;p23"/>
            <p:cNvSpPr/>
            <p:nvPr/>
          </p:nvSpPr>
          <p:spPr>
            <a:xfrm>
              <a:off x="794450" y="3111888"/>
              <a:ext cx="1371600" cy="1371600"/>
            </a:xfrm>
            <a:prstGeom prst="ellipse">
              <a:avLst/>
            </a:prstGeom>
            <a:solidFill>
              <a:schemeClr val="lt2"/>
            </a:solidFill>
            <a:ln>
              <a:noFill/>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9" name="Google Shape;219;p23"/>
            <p:cNvPicPr preferRelativeResize="0"/>
            <p:nvPr/>
          </p:nvPicPr>
          <p:blipFill>
            <a:blip r:embed="rId6">
              <a:alphaModFix/>
            </a:blip>
            <a:stretch>
              <a:fillRect/>
            </a:stretch>
          </p:blipFill>
          <p:spPr>
            <a:xfrm>
              <a:off x="1120175" y="3417475"/>
              <a:ext cx="720150" cy="720150"/>
            </a:xfrm>
            <a:prstGeom prst="rect">
              <a:avLst/>
            </a:prstGeom>
            <a:noFill/>
            <a:ln>
              <a:noFill/>
            </a:ln>
          </p:spPr>
        </p:pic>
      </p:grpSp>
      <p:grpSp>
        <p:nvGrpSpPr>
          <p:cNvPr id="220" name="Google Shape;220;p23"/>
          <p:cNvGrpSpPr/>
          <p:nvPr/>
        </p:nvGrpSpPr>
        <p:grpSpPr>
          <a:xfrm>
            <a:off x="7237600" y="613825"/>
            <a:ext cx="1371600" cy="1371600"/>
            <a:chOff x="2294450" y="3091750"/>
            <a:chExt cx="1371600" cy="1371600"/>
          </a:xfrm>
        </p:grpSpPr>
        <p:sp>
          <p:nvSpPr>
            <p:cNvPr id="221" name="Google Shape;221;p23"/>
            <p:cNvSpPr/>
            <p:nvPr/>
          </p:nvSpPr>
          <p:spPr>
            <a:xfrm>
              <a:off x="2294450" y="3091750"/>
              <a:ext cx="1371600" cy="1371600"/>
            </a:xfrm>
            <a:prstGeom prst="ellipse">
              <a:avLst/>
            </a:prstGeom>
            <a:solidFill>
              <a:schemeClr val="lt2"/>
            </a:solidFill>
            <a:ln>
              <a:noFill/>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 name="Google Shape;222;p23"/>
            <p:cNvPicPr preferRelativeResize="0"/>
            <p:nvPr/>
          </p:nvPicPr>
          <p:blipFill>
            <a:blip r:embed="rId7">
              <a:alphaModFix/>
            </a:blip>
            <a:stretch>
              <a:fillRect/>
            </a:stretch>
          </p:blipFill>
          <p:spPr>
            <a:xfrm>
              <a:off x="2620175" y="3417475"/>
              <a:ext cx="720150" cy="720150"/>
            </a:xfrm>
            <a:prstGeom prst="rect">
              <a:avLst/>
            </a:prstGeom>
            <a:noFill/>
            <a:ln>
              <a:noFill/>
            </a:ln>
          </p:spPr>
        </p:pic>
      </p:grpSp>
      <p:grpSp>
        <p:nvGrpSpPr>
          <p:cNvPr id="223" name="Google Shape;223;p23"/>
          <p:cNvGrpSpPr/>
          <p:nvPr/>
        </p:nvGrpSpPr>
        <p:grpSpPr>
          <a:xfrm>
            <a:off x="5003333" y="613825"/>
            <a:ext cx="1371600" cy="1371600"/>
            <a:chOff x="3230025" y="1748375"/>
            <a:chExt cx="1371600" cy="1371600"/>
          </a:xfrm>
        </p:grpSpPr>
        <p:sp>
          <p:nvSpPr>
            <p:cNvPr id="224" name="Google Shape;224;p23"/>
            <p:cNvSpPr/>
            <p:nvPr/>
          </p:nvSpPr>
          <p:spPr>
            <a:xfrm>
              <a:off x="3230025" y="1748375"/>
              <a:ext cx="1371600" cy="1371600"/>
            </a:xfrm>
            <a:prstGeom prst="ellipse">
              <a:avLst/>
            </a:prstGeom>
            <a:solidFill>
              <a:schemeClr val="lt2"/>
            </a:solidFill>
            <a:ln>
              <a:noFill/>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 name="Google Shape;225;p23"/>
            <p:cNvPicPr preferRelativeResize="0"/>
            <p:nvPr/>
          </p:nvPicPr>
          <p:blipFill>
            <a:blip r:embed="rId8">
              <a:alphaModFix/>
            </a:blip>
            <a:stretch>
              <a:fillRect/>
            </a:stretch>
          </p:blipFill>
          <p:spPr>
            <a:xfrm>
              <a:off x="3555750" y="2074100"/>
              <a:ext cx="720150" cy="720150"/>
            </a:xfrm>
            <a:prstGeom prst="rect">
              <a:avLst/>
            </a:prstGeom>
            <a:noFill/>
            <a:ln>
              <a:noFill/>
            </a:ln>
          </p:spPr>
        </p:pic>
      </p:grpSp>
      <p:sp>
        <p:nvSpPr>
          <p:cNvPr id="226" name="Google Shape;226;p23"/>
          <p:cNvSpPr txBox="1"/>
          <p:nvPr/>
        </p:nvSpPr>
        <p:spPr>
          <a:xfrm>
            <a:off x="276638" y="2132188"/>
            <a:ext cx="1887900" cy="19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b="1">
                <a:solidFill>
                  <a:srgbClr val="434343"/>
                </a:solidFill>
                <a:latin typeface="Calibri"/>
                <a:ea typeface="Calibri"/>
                <a:cs typeface="Calibri"/>
                <a:sym typeface="Calibri"/>
              </a:rPr>
              <a:t>Hardik Soni</a:t>
            </a:r>
            <a:endParaRPr sz="1200">
              <a:solidFill>
                <a:srgbClr val="434343"/>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 sz="1200" b="1">
                <a:solidFill>
                  <a:srgbClr val="E74133"/>
                </a:solidFill>
                <a:latin typeface="Calibri"/>
                <a:ea typeface="Calibri"/>
                <a:cs typeface="Calibri"/>
                <a:sym typeface="Calibri"/>
              </a:rPr>
              <a:t>Product Owner</a:t>
            </a:r>
            <a:endParaRPr sz="1200" b="1">
              <a:solidFill>
                <a:srgbClr val="E74133"/>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1200" b="1">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highlight>
                  <a:schemeClr val="lt1"/>
                </a:highlight>
                <a:latin typeface="Calibri"/>
                <a:ea typeface="Calibri"/>
                <a:cs typeface="Calibri"/>
                <a:sym typeface="Calibri"/>
              </a:rPr>
              <a:t>Defined vision &amp; strategy</a:t>
            </a:r>
            <a:endParaRPr sz="1200">
              <a:solidFill>
                <a:srgbClr val="434343"/>
              </a:solidFill>
              <a:highlight>
                <a:schemeClr val="lt1"/>
              </a:highlight>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1200">
              <a:solidFill>
                <a:srgbClr val="434343"/>
              </a:solidFill>
              <a:highlight>
                <a:schemeClr val="lt1"/>
              </a:highlight>
              <a:latin typeface="Calibri"/>
              <a:ea typeface="Calibri"/>
              <a:cs typeface="Calibri"/>
              <a:sym typeface="Calibri"/>
            </a:endParaRPr>
          </a:p>
          <a:p>
            <a:pPr marL="0" lvl="0" indent="0" algn="ctr" rtl="0">
              <a:spcBef>
                <a:spcPts val="0"/>
              </a:spcBef>
              <a:spcAft>
                <a:spcPts val="0"/>
              </a:spcAft>
              <a:buNone/>
            </a:pPr>
            <a:r>
              <a:rPr lang="en" sz="1200">
                <a:solidFill>
                  <a:srgbClr val="434343"/>
                </a:solidFill>
                <a:highlight>
                  <a:schemeClr val="lt1"/>
                </a:highlight>
                <a:latin typeface="Calibri"/>
                <a:ea typeface="Calibri"/>
                <a:cs typeface="Calibri"/>
                <a:sym typeface="Calibri"/>
              </a:rPr>
              <a:t>Managed product backlog</a:t>
            </a:r>
            <a:endParaRPr sz="1200">
              <a:solidFill>
                <a:srgbClr val="434343"/>
              </a:solidFill>
              <a:highlight>
                <a:schemeClr val="lt1"/>
              </a:highlight>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1200">
              <a:solidFill>
                <a:srgbClr val="434343"/>
              </a:solidFill>
              <a:highlight>
                <a:schemeClr val="lt1"/>
              </a:highlight>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 sz="1200">
                <a:solidFill>
                  <a:srgbClr val="434343"/>
                </a:solidFill>
                <a:highlight>
                  <a:schemeClr val="lt1"/>
                </a:highlight>
                <a:latin typeface="Calibri"/>
                <a:ea typeface="Calibri"/>
                <a:cs typeface="Calibri"/>
                <a:sym typeface="Calibri"/>
              </a:rPr>
              <a:t>Led development and improvements</a:t>
            </a:r>
            <a:endParaRPr sz="1200">
              <a:solidFill>
                <a:srgbClr val="434343"/>
              </a:solidFill>
              <a:latin typeface="Calibri"/>
              <a:ea typeface="Calibri"/>
              <a:cs typeface="Calibri"/>
              <a:sym typeface="Calibri"/>
            </a:endParaRPr>
          </a:p>
        </p:txBody>
      </p:sp>
      <p:sp>
        <p:nvSpPr>
          <p:cNvPr id="227" name="Google Shape;227;p23"/>
          <p:cNvSpPr txBox="1"/>
          <p:nvPr/>
        </p:nvSpPr>
        <p:spPr>
          <a:xfrm>
            <a:off x="2510913" y="2132188"/>
            <a:ext cx="1887900" cy="19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b="1">
                <a:solidFill>
                  <a:srgbClr val="434343"/>
                </a:solidFill>
                <a:latin typeface="Calibri"/>
                <a:ea typeface="Calibri"/>
                <a:cs typeface="Calibri"/>
                <a:sym typeface="Calibri"/>
              </a:rPr>
              <a:t>Shardul Negi</a:t>
            </a:r>
            <a:endParaRPr sz="1200">
              <a:solidFill>
                <a:srgbClr val="434343"/>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 sz="1200" b="1">
                <a:solidFill>
                  <a:srgbClr val="F8BB01"/>
                </a:solidFill>
                <a:latin typeface="Calibri"/>
                <a:ea typeface="Calibri"/>
                <a:cs typeface="Calibri"/>
                <a:sym typeface="Calibri"/>
              </a:rPr>
              <a:t>Scrum Master</a:t>
            </a:r>
            <a:endParaRPr sz="1200" b="1">
              <a:solidFill>
                <a:srgbClr val="F8BB0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1200" b="1">
              <a:solidFill>
                <a:srgbClr val="434343"/>
              </a:solidFill>
              <a:latin typeface="Calibri"/>
              <a:ea typeface="Calibri"/>
              <a:cs typeface="Calibri"/>
              <a:sym typeface="Calibri"/>
            </a:endParaRPr>
          </a:p>
          <a:p>
            <a:pPr marL="0" marR="0" lvl="0" indent="0" algn="ctr" rtl="0">
              <a:lnSpc>
                <a:spcPct val="100000"/>
              </a:lnSpc>
              <a:spcBef>
                <a:spcPts val="0"/>
              </a:spcBef>
              <a:spcAft>
                <a:spcPts val="0"/>
              </a:spcAft>
              <a:buNone/>
            </a:pPr>
            <a:r>
              <a:rPr lang="en" sz="1200">
                <a:solidFill>
                  <a:srgbClr val="434343"/>
                </a:solidFill>
                <a:highlight>
                  <a:schemeClr val="lt1"/>
                </a:highlight>
                <a:latin typeface="Calibri"/>
                <a:ea typeface="Calibri"/>
                <a:cs typeface="Calibri"/>
                <a:sym typeface="Calibri"/>
              </a:rPr>
              <a:t>Facilitated</a:t>
            </a:r>
            <a:r>
              <a:rPr lang="en" sz="1200">
                <a:solidFill>
                  <a:srgbClr val="434343"/>
                </a:solidFill>
                <a:latin typeface="Calibri"/>
                <a:ea typeface="Calibri"/>
                <a:cs typeface="Calibri"/>
                <a:sym typeface="Calibri"/>
              </a:rPr>
              <a:t> daily scrum</a:t>
            </a:r>
            <a:endParaRPr sz="1200">
              <a:solidFill>
                <a:srgbClr val="434343"/>
              </a:solidFill>
              <a:latin typeface="Calibri"/>
              <a:ea typeface="Calibri"/>
              <a:cs typeface="Calibri"/>
              <a:sym typeface="Calibri"/>
            </a:endParaRPr>
          </a:p>
          <a:p>
            <a:pPr marL="0" lvl="0" indent="0" algn="ctr" rtl="0">
              <a:spcBef>
                <a:spcPts val="0"/>
              </a:spcBef>
              <a:spcAft>
                <a:spcPts val="0"/>
              </a:spcAft>
              <a:buNone/>
            </a:pPr>
            <a:endParaRPr sz="1200">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Estimated &amp; Planned Sprints</a:t>
            </a:r>
            <a:endParaRPr sz="1200">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 </a:t>
            </a:r>
            <a:endParaRPr sz="1200">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Designed and developed Google forms</a:t>
            </a:r>
            <a:endParaRPr sz="1200">
              <a:solidFill>
                <a:srgbClr val="434343"/>
              </a:solidFill>
              <a:highlight>
                <a:schemeClr val="lt1"/>
              </a:highlight>
              <a:latin typeface="Calibri"/>
              <a:ea typeface="Calibri"/>
              <a:cs typeface="Calibri"/>
              <a:sym typeface="Calibri"/>
            </a:endParaRPr>
          </a:p>
        </p:txBody>
      </p:sp>
      <p:sp>
        <p:nvSpPr>
          <p:cNvPr id="228" name="Google Shape;228;p23"/>
          <p:cNvSpPr txBox="1"/>
          <p:nvPr/>
        </p:nvSpPr>
        <p:spPr>
          <a:xfrm>
            <a:off x="4745188" y="2132188"/>
            <a:ext cx="1887900" cy="19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434343"/>
                </a:solidFill>
                <a:latin typeface="Calibri"/>
                <a:ea typeface="Calibri"/>
                <a:cs typeface="Calibri"/>
                <a:sym typeface="Calibri"/>
              </a:rPr>
              <a:t>Aakash Deogaonkar</a:t>
            </a:r>
            <a:endParaRPr sz="1200" b="1">
              <a:solidFill>
                <a:srgbClr val="434343"/>
              </a:solidFill>
              <a:latin typeface="Calibri"/>
              <a:ea typeface="Calibri"/>
              <a:cs typeface="Calibri"/>
              <a:sym typeface="Calibri"/>
            </a:endParaRPr>
          </a:p>
          <a:p>
            <a:pPr marL="0" lvl="0" indent="0" algn="ctr" rtl="0">
              <a:spcBef>
                <a:spcPts val="0"/>
              </a:spcBef>
              <a:spcAft>
                <a:spcPts val="0"/>
              </a:spcAft>
              <a:buNone/>
            </a:pPr>
            <a:r>
              <a:rPr lang="en" sz="1200" b="1">
                <a:solidFill>
                  <a:srgbClr val="31A753"/>
                </a:solidFill>
                <a:latin typeface="Calibri"/>
                <a:ea typeface="Calibri"/>
                <a:cs typeface="Calibri"/>
                <a:sym typeface="Calibri"/>
              </a:rPr>
              <a:t>Developer</a:t>
            </a:r>
            <a:endParaRPr sz="1200" b="1">
              <a:solidFill>
                <a:srgbClr val="31A753"/>
              </a:solidFill>
              <a:latin typeface="Calibri"/>
              <a:ea typeface="Calibri"/>
              <a:cs typeface="Calibri"/>
              <a:sym typeface="Calibri"/>
            </a:endParaRPr>
          </a:p>
          <a:p>
            <a:pPr marL="0" lvl="0" indent="0" algn="ctr" rtl="0">
              <a:spcBef>
                <a:spcPts val="0"/>
              </a:spcBef>
              <a:spcAft>
                <a:spcPts val="0"/>
              </a:spcAft>
              <a:buNone/>
            </a:pPr>
            <a:endParaRPr sz="1200">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Developed Macro</a:t>
            </a:r>
            <a:endParaRPr sz="1200">
              <a:solidFill>
                <a:srgbClr val="434343"/>
              </a:solidFill>
              <a:latin typeface="Calibri"/>
              <a:ea typeface="Calibri"/>
              <a:cs typeface="Calibri"/>
              <a:sym typeface="Calibri"/>
            </a:endParaRPr>
          </a:p>
          <a:p>
            <a:pPr marL="0" lvl="0" indent="0" algn="ctr" rtl="0">
              <a:spcBef>
                <a:spcPts val="0"/>
              </a:spcBef>
              <a:spcAft>
                <a:spcPts val="0"/>
              </a:spcAft>
              <a:buNone/>
            </a:pPr>
            <a:endParaRPr sz="1200">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Developed Python scripts</a:t>
            </a:r>
            <a:endParaRPr sz="1200">
              <a:solidFill>
                <a:srgbClr val="434343"/>
              </a:solidFill>
              <a:latin typeface="Calibri"/>
              <a:ea typeface="Calibri"/>
              <a:cs typeface="Calibri"/>
              <a:sym typeface="Calibri"/>
            </a:endParaRPr>
          </a:p>
          <a:p>
            <a:pPr marL="0" lvl="0" indent="0" algn="ctr" rtl="0">
              <a:spcBef>
                <a:spcPts val="0"/>
              </a:spcBef>
              <a:spcAft>
                <a:spcPts val="0"/>
              </a:spcAft>
              <a:buNone/>
            </a:pPr>
            <a:endParaRPr sz="1200">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Visualized data through Google Data Studio</a:t>
            </a:r>
            <a:endParaRPr sz="1200">
              <a:solidFill>
                <a:srgbClr val="434343"/>
              </a:solidFill>
              <a:latin typeface="Calibri"/>
              <a:ea typeface="Calibri"/>
              <a:cs typeface="Calibri"/>
              <a:sym typeface="Calibri"/>
            </a:endParaRPr>
          </a:p>
        </p:txBody>
      </p:sp>
      <p:sp>
        <p:nvSpPr>
          <p:cNvPr id="229" name="Google Shape;229;p23"/>
          <p:cNvSpPr txBox="1"/>
          <p:nvPr/>
        </p:nvSpPr>
        <p:spPr>
          <a:xfrm>
            <a:off x="7014750" y="2132202"/>
            <a:ext cx="1887900" cy="23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b="1">
                <a:solidFill>
                  <a:srgbClr val="434343"/>
                </a:solidFill>
                <a:latin typeface="Calibri"/>
                <a:ea typeface="Calibri"/>
                <a:cs typeface="Calibri"/>
                <a:sym typeface="Calibri"/>
              </a:rPr>
              <a:t>Himani Solanki</a:t>
            </a:r>
            <a:endParaRPr sz="1200">
              <a:solidFill>
                <a:srgbClr val="434343"/>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 sz="1200" b="1">
                <a:solidFill>
                  <a:srgbClr val="3E81F4"/>
                </a:solidFill>
                <a:latin typeface="Calibri"/>
                <a:ea typeface="Calibri"/>
                <a:cs typeface="Calibri"/>
                <a:sym typeface="Calibri"/>
              </a:rPr>
              <a:t>Business Analyst</a:t>
            </a:r>
            <a:endParaRPr sz="1200" b="1">
              <a:solidFill>
                <a:srgbClr val="3E81F4"/>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1200" b="1">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highlight>
                  <a:schemeClr val="lt1"/>
                </a:highlight>
                <a:latin typeface="Calibri"/>
                <a:ea typeface="Calibri"/>
                <a:cs typeface="Calibri"/>
                <a:sym typeface="Calibri"/>
              </a:rPr>
              <a:t>Researched Marketing Techniques</a:t>
            </a:r>
            <a:endParaRPr sz="1200">
              <a:solidFill>
                <a:srgbClr val="434343"/>
              </a:solidFill>
              <a:highlight>
                <a:schemeClr val="lt1"/>
              </a:highlight>
              <a:latin typeface="Calibri"/>
              <a:ea typeface="Calibri"/>
              <a:cs typeface="Calibri"/>
              <a:sym typeface="Calibri"/>
            </a:endParaRPr>
          </a:p>
          <a:p>
            <a:pPr marL="0" lvl="0" indent="0" algn="ctr" rtl="0">
              <a:spcBef>
                <a:spcPts val="0"/>
              </a:spcBef>
              <a:spcAft>
                <a:spcPts val="0"/>
              </a:spcAft>
              <a:buNone/>
            </a:pPr>
            <a:endParaRPr sz="1200">
              <a:solidFill>
                <a:srgbClr val="434343"/>
              </a:solidFill>
              <a:highlight>
                <a:schemeClr val="lt1"/>
              </a:highlight>
              <a:latin typeface="Calibri"/>
              <a:ea typeface="Calibri"/>
              <a:cs typeface="Calibri"/>
              <a:sym typeface="Calibri"/>
            </a:endParaRPr>
          </a:p>
          <a:p>
            <a:pPr marL="0" lvl="0" indent="0" algn="ctr" rtl="0">
              <a:spcBef>
                <a:spcPts val="0"/>
              </a:spcBef>
              <a:spcAft>
                <a:spcPts val="0"/>
              </a:spcAft>
              <a:buNone/>
            </a:pPr>
            <a:r>
              <a:rPr lang="en" sz="1200">
                <a:solidFill>
                  <a:srgbClr val="434343"/>
                </a:solidFill>
                <a:highlight>
                  <a:schemeClr val="lt1"/>
                </a:highlight>
                <a:latin typeface="Calibri"/>
                <a:ea typeface="Calibri"/>
                <a:cs typeface="Calibri"/>
                <a:sym typeface="Calibri"/>
              </a:rPr>
              <a:t>Researched process to finding sponsorer</a:t>
            </a:r>
            <a:endParaRPr sz="1200">
              <a:solidFill>
                <a:srgbClr val="434343"/>
              </a:solidFill>
              <a:highlight>
                <a:schemeClr val="lt1"/>
              </a:highlight>
              <a:latin typeface="Calibri"/>
              <a:ea typeface="Calibri"/>
              <a:cs typeface="Calibri"/>
              <a:sym typeface="Calibri"/>
            </a:endParaRPr>
          </a:p>
          <a:p>
            <a:pPr marL="0" lvl="0" indent="0" algn="ctr" rtl="0">
              <a:spcBef>
                <a:spcPts val="0"/>
              </a:spcBef>
              <a:spcAft>
                <a:spcPts val="0"/>
              </a:spcAft>
              <a:buNone/>
            </a:pPr>
            <a:endParaRPr sz="1200">
              <a:solidFill>
                <a:srgbClr val="434343"/>
              </a:solidFill>
              <a:highlight>
                <a:schemeClr val="lt1"/>
              </a:highlight>
              <a:latin typeface="Calibri"/>
              <a:ea typeface="Calibri"/>
              <a:cs typeface="Calibri"/>
              <a:sym typeface="Calibri"/>
            </a:endParaRPr>
          </a:p>
          <a:p>
            <a:pPr marL="0" lvl="0" indent="0" algn="ctr" rtl="0">
              <a:spcBef>
                <a:spcPts val="0"/>
              </a:spcBef>
              <a:spcAft>
                <a:spcPts val="0"/>
              </a:spcAft>
              <a:buNone/>
            </a:pPr>
            <a:r>
              <a:rPr lang="en" sz="1200">
                <a:solidFill>
                  <a:srgbClr val="434343"/>
                </a:solidFill>
                <a:highlight>
                  <a:schemeClr val="lt1"/>
                </a:highlight>
                <a:latin typeface="Calibri"/>
                <a:ea typeface="Calibri"/>
                <a:cs typeface="Calibri"/>
                <a:sym typeface="Calibri"/>
              </a:rPr>
              <a:t>Documented Marketing Techniques and Sponsor Framework</a:t>
            </a:r>
            <a:endParaRPr sz="1200">
              <a:solidFill>
                <a:srgbClr val="434343"/>
              </a:solidFill>
              <a:highlight>
                <a:schemeClr val="lt1"/>
              </a:highlight>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4"/>
          <p:cNvSpPr/>
          <p:nvPr/>
        </p:nvSpPr>
        <p:spPr>
          <a:xfrm>
            <a:off x="7175" y="4728000"/>
            <a:ext cx="9144000" cy="41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5" name="Google Shape;235;p24"/>
          <p:cNvPicPr preferRelativeResize="0"/>
          <p:nvPr/>
        </p:nvPicPr>
        <p:blipFill>
          <a:blip r:embed="rId3">
            <a:alphaModFix/>
          </a:blip>
          <a:stretch>
            <a:fillRect/>
          </a:stretch>
        </p:blipFill>
        <p:spPr>
          <a:xfrm>
            <a:off x="7175" y="4742923"/>
            <a:ext cx="2091802" cy="385650"/>
          </a:xfrm>
          <a:prstGeom prst="rect">
            <a:avLst/>
          </a:prstGeom>
          <a:noFill/>
          <a:ln>
            <a:noFill/>
          </a:ln>
        </p:spPr>
      </p:pic>
      <p:cxnSp>
        <p:nvCxnSpPr>
          <p:cNvPr id="236" name="Google Shape;236;p24"/>
          <p:cNvCxnSpPr/>
          <p:nvPr/>
        </p:nvCxnSpPr>
        <p:spPr>
          <a:xfrm rot="10800000" flipH="1">
            <a:off x="116250" y="293850"/>
            <a:ext cx="8911500" cy="13200"/>
          </a:xfrm>
          <a:prstGeom prst="straightConnector1">
            <a:avLst/>
          </a:prstGeom>
          <a:noFill/>
          <a:ln w="28575" cap="flat" cmpd="sng">
            <a:solidFill>
              <a:srgbClr val="3E81F4"/>
            </a:solidFill>
            <a:prstDash val="solid"/>
            <a:round/>
            <a:headEnd type="none" w="med" len="med"/>
            <a:tailEnd type="none" w="med" len="med"/>
          </a:ln>
        </p:spPr>
      </p:cxnSp>
      <p:sp>
        <p:nvSpPr>
          <p:cNvPr id="237" name="Google Shape;237;p24"/>
          <p:cNvSpPr txBox="1">
            <a:spLocks noGrp="1"/>
          </p:cNvSpPr>
          <p:nvPr>
            <p:ph type="subTitle" idx="1"/>
          </p:nvPr>
        </p:nvSpPr>
        <p:spPr>
          <a:xfrm>
            <a:off x="116250" y="35825"/>
            <a:ext cx="4054500" cy="27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a:latin typeface="Proxima Nova"/>
                <a:ea typeface="Proxima Nova"/>
                <a:cs typeface="Proxima Nova"/>
                <a:sym typeface="Proxima Nova"/>
              </a:rPr>
              <a:t>Results</a:t>
            </a:r>
            <a:endParaRPr sz="1400" b="1">
              <a:latin typeface="Proxima Nova"/>
              <a:ea typeface="Proxima Nova"/>
              <a:cs typeface="Proxima Nova"/>
              <a:sym typeface="Proxima Nova"/>
            </a:endParaRPr>
          </a:p>
        </p:txBody>
      </p:sp>
      <p:sp>
        <p:nvSpPr>
          <p:cNvPr id="238" name="Google Shape;238;p24"/>
          <p:cNvSpPr txBox="1"/>
          <p:nvPr/>
        </p:nvSpPr>
        <p:spPr>
          <a:xfrm>
            <a:off x="620900" y="2823550"/>
            <a:ext cx="1874400" cy="95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Calibri"/>
                <a:ea typeface="Calibri"/>
                <a:cs typeface="Calibri"/>
                <a:sym typeface="Calibri"/>
              </a:rPr>
              <a:t>Reduced 50% of formatting effort</a:t>
            </a:r>
            <a:endParaRPr>
              <a:solidFill>
                <a:srgbClr val="434343"/>
              </a:solidFill>
              <a:latin typeface="Calibri"/>
              <a:ea typeface="Calibri"/>
              <a:cs typeface="Calibri"/>
              <a:sym typeface="Calibri"/>
            </a:endParaRPr>
          </a:p>
        </p:txBody>
      </p:sp>
      <p:pic>
        <p:nvPicPr>
          <p:cNvPr id="239" name="Google Shape;239;p24"/>
          <p:cNvPicPr preferRelativeResize="0"/>
          <p:nvPr/>
        </p:nvPicPr>
        <p:blipFill>
          <a:blip r:embed="rId4">
            <a:alphaModFix/>
          </a:blip>
          <a:stretch>
            <a:fillRect/>
          </a:stretch>
        </p:blipFill>
        <p:spPr>
          <a:xfrm>
            <a:off x="7675064" y="4728000"/>
            <a:ext cx="1399911" cy="415500"/>
          </a:xfrm>
          <a:prstGeom prst="rect">
            <a:avLst/>
          </a:prstGeom>
          <a:noFill/>
          <a:ln>
            <a:noFill/>
          </a:ln>
        </p:spPr>
      </p:pic>
      <p:grpSp>
        <p:nvGrpSpPr>
          <p:cNvPr id="240" name="Google Shape;240;p24"/>
          <p:cNvGrpSpPr/>
          <p:nvPr/>
        </p:nvGrpSpPr>
        <p:grpSpPr>
          <a:xfrm>
            <a:off x="3886200" y="1250250"/>
            <a:ext cx="1371600" cy="1371600"/>
            <a:chOff x="2850600" y="1831725"/>
            <a:chExt cx="1371600" cy="1371600"/>
          </a:xfrm>
        </p:grpSpPr>
        <p:sp>
          <p:nvSpPr>
            <p:cNvPr id="241" name="Google Shape;241;p24"/>
            <p:cNvSpPr/>
            <p:nvPr/>
          </p:nvSpPr>
          <p:spPr>
            <a:xfrm>
              <a:off x="2850600" y="1831725"/>
              <a:ext cx="1371600" cy="1371600"/>
            </a:xfrm>
            <a:prstGeom prst="ellipse">
              <a:avLst/>
            </a:prstGeom>
            <a:solidFill>
              <a:schemeClr val="lt2"/>
            </a:solidFill>
            <a:ln>
              <a:noFill/>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2" name="Google Shape;242;p24"/>
            <p:cNvPicPr preferRelativeResize="0"/>
            <p:nvPr/>
          </p:nvPicPr>
          <p:blipFill>
            <a:blip r:embed="rId5">
              <a:alphaModFix/>
            </a:blip>
            <a:stretch>
              <a:fillRect/>
            </a:stretch>
          </p:blipFill>
          <p:spPr>
            <a:xfrm>
              <a:off x="3216450" y="2197575"/>
              <a:ext cx="639900" cy="639900"/>
            </a:xfrm>
            <a:prstGeom prst="rect">
              <a:avLst/>
            </a:prstGeom>
            <a:noFill/>
            <a:ln>
              <a:noFill/>
            </a:ln>
          </p:spPr>
        </p:pic>
      </p:grpSp>
      <p:grpSp>
        <p:nvGrpSpPr>
          <p:cNvPr id="243" name="Google Shape;243;p24"/>
          <p:cNvGrpSpPr/>
          <p:nvPr/>
        </p:nvGrpSpPr>
        <p:grpSpPr>
          <a:xfrm>
            <a:off x="6900113" y="1250250"/>
            <a:ext cx="1371600" cy="1371600"/>
            <a:chOff x="6809575" y="798700"/>
            <a:chExt cx="1371600" cy="1371600"/>
          </a:xfrm>
        </p:grpSpPr>
        <p:sp>
          <p:nvSpPr>
            <p:cNvPr id="244" name="Google Shape;244;p24"/>
            <p:cNvSpPr/>
            <p:nvPr/>
          </p:nvSpPr>
          <p:spPr>
            <a:xfrm>
              <a:off x="6809575" y="798700"/>
              <a:ext cx="1371600" cy="1371600"/>
            </a:xfrm>
            <a:prstGeom prst="ellipse">
              <a:avLst/>
            </a:prstGeom>
            <a:solidFill>
              <a:schemeClr val="lt2"/>
            </a:solidFill>
            <a:ln>
              <a:noFill/>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5" name="Google Shape;245;p24"/>
            <p:cNvPicPr preferRelativeResize="0"/>
            <p:nvPr/>
          </p:nvPicPr>
          <p:blipFill>
            <a:blip r:embed="rId6">
              <a:alphaModFix/>
            </a:blip>
            <a:stretch>
              <a:fillRect/>
            </a:stretch>
          </p:blipFill>
          <p:spPr>
            <a:xfrm>
              <a:off x="7175425" y="1164550"/>
              <a:ext cx="639900" cy="639900"/>
            </a:xfrm>
            <a:prstGeom prst="rect">
              <a:avLst/>
            </a:prstGeom>
            <a:noFill/>
            <a:ln>
              <a:noFill/>
            </a:ln>
          </p:spPr>
        </p:pic>
      </p:grpSp>
      <p:grpSp>
        <p:nvGrpSpPr>
          <p:cNvPr id="246" name="Google Shape;246;p24"/>
          <p:cNvGrpSpPr/>
          <p:nvPr/>
        </p:nvGrpSpPr>
        <p:grpSpPr>
          <a:xfrm>
            <a:off x="872288" y="1250250"/>
            <a:ext cx="1371600" cy="1371600"/>
            <a:chOff x="781750" y="2088450"/>
            <a:chExt cx="1371600" cy="1371600"/>
          </a:xfrm>
        </p:grpSpPr>
        <p:sp>
          <p:nvSpPr>
            <p:cNvPr id="247" name="Google Shape;247;p24"/>
            <p:cNvSpPr/>
            <p:nvPr/>
          </p:nvSpPr>
          <p:spPr>
            <a:xfrm>
              <a:off x="781750" y="2088450"/>
              <a:ext cx="1371600" cy="1371600"/>
            </a:xfrm>
            <a:prstGeom prst="ellipse">
              <a:avLst/>
            </a:prstGeom>
            <a:solidFill>
              <a:schemeClr val="lt2"/>
            </a:solidFill>
            <a:ln>
              <a:noFill/>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p24"/>
            <p:cNvPicPr preferRelativeResize="0"/>
            <p:nvPr/>
          </p:nvPicPr>
          <p:blipFill>
            <a:blip r:embed="rId7">
              <a:alphaModFix/>
            </a:blip>
            <a:stretch>
              <a:fillRect/>
            </a:stretch>
          </p:blipFill>
          <p:spPr>
            <a:xfrm>
              <a:off x="1147600" y="2454300"/>
              <a:ext cx="639900" cy="639900"/>
            </a:xfrm>
            <a:prstGeom prst="rect">
              <a:avLst/>
            </a:prstGeom>
            <a:noFill/>
            <a:ln>
              <a:noFill/>
            </a:ln>
          </p:spPr>
        </p:pic>
      </p:grpSp>
      <p:sp>
        <p:nvSpPr>
          <p:cNvPr id="249" name="Google Shape;249;p24"/>
          <p:cNvSpPr txBox="1"/>
          <p:nvPr/>
        </p:nvSpPr>
        <p:spPr>
          <a:xfrm>
            <a:off x="3634813" y="2823550"/>
            <a:ext cx="1874400" cy="95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Calibri"/>
                <a:ea typeface="Calibri"/>
                <a:cs typeface="Calibri"/>
                <a:sym typeface="Calibri"/>
              </a:rPr>
              <a:t>Visibility and accessibility of data</a:t>
            </a:r>
            <a:endParaRPr>
              <a:solidFill>
                <a:srgbClr val="434343"/>
              </a:solidFill>
              <a:latin typeface="Calibri"/>
              <a:ea typeface="Calibri"/>
              <a:cs typeface="Calibri"/>
              <a:sym typeface="Calibri"/>
            </a:endParaRPr>
          </a:p>
        </p:txBody>
      </p:sp>
      <p:sp>
        <p:nvSpPr>
          <p:cNvPr id="250" name="Google Shape;250;p24"/>
          <p:cNvSpPr txBox="1"/>
          <p:nvPr/>
        </p:nvSpPr>
        <p:spPr>
          <a:xfrm>
            <a:off x="6648725" y="2823550"/>
            <a:ext cx="1874400" cy="95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Calibri"/>
                <a:ea typeface="Calibri"/>
                <a:cs typeface="Calibri"/>
                <a:sym typeface="Calibri"/>
              </a:rPr>
              <a:t>Solid strategic framework to market Palm Place villa</a:t>
            </a:r>
            <a:endParaRPr>
              <a:solidFill>
                <a:srgbClr val="434343"/>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5"/>
          <p:cNvSpPr/>
          <p:nvPr/>
        </p:nvSpPr>
        <p:spPr>
          <a:xfrm>
            <a:off x="7175" y="4728000"/>
            <a:ext cx="9144000" cy="41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6" name="Google Shape;256;p25"/>
          <p:cNvPicPr preferRelativeResize="0"/>
          <p:nvPr/>
        </p:nvPicPr>
        <p:blipFill>
          <a:blip r:embed="rId3">
            <a:alphaModFix/>
          </a:blip>
          <a:stretch>
            <a:fillRect/>
          </a:stretch>
        </p:blipFill>
        <p:spPr>
          <a:xfrm>
            <a:off x="7175" y="4742923"/>
            <a:ext cx="2091802" cy="385650"/>
          </a:xfrm>
          <a:prstGeom prst="rect">
            <a:avLst/>
          </a:prstGeom>
          <a:noFill/>
          <a:ln>
            <a:noFill/>
          </a:ln>
        </p:spPr>
      </p:pic>
      <p:cxnSp>
        <p:nvCxnSpPr>
          <p:cNvPr id="257" name="Google Shape;257;p25"/>
          <p:cNvCxnSpPr/>
          <p:nvPr/>
        </p:nvCxnSpPr>
        <p:spPr>
          <a:xfrm rot="10800000" flipH="1">
            <a:off x="116250" y="293850"/>
            <a:ext cx="8911500" cy="13200"/>
          </a:xfrm>
          <a:prstGeom prst="straightConnector1">
            <a:avLst/>
          </a:prstGeom>
          <a:noFill/>
          <a:ln w="28575" cap="flat" cmpd="sng">
            <a:solidFill>
              <a:srgbClr val="3E81F4"/>
            </a:solidFill>
            <a:prstDash val="solid"/>
            <a:round/>
            <a:headEnd type="none" w="med" len="med"/>
            <a:tailEnd type="none" w="med" len="med"/>
          </a:ln>
        </p:spPr>
      </p:cxnSp>
      <p:sp>
        <p:nvSpPr>
          <p:cNvPr id="258" name="Google Shape;258;p25"/>
          <p:cNvSpPr txBox="1">
            <a:spLocks noGrp="1"/>
          </p:cNvSpPr>
          <p:nvPr>
            <p:ph type="subTitle" idx="1"/>
          </p:nvPr>
        </p:nvSpPr>
        <p:spPr>
          <a:xfrm>
            <a:off x="116250" y="35825"/>
            <a:ext cx="4054500" cy="27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a:latin typeface="Proxima Nova"/>
                <a:ea typeface="Proxima Nova"/>
                <a:cs typeface="Proxima Nova"/>
                <a:sym typeface="Proxima Nova"/>
              </a:rPr>
              <a:t>Lessons Learned</a:t>
            </a:r>
            <a:endParaRPr sz="1400" b="1">
              <a:latin typeface="Proxima Nova"/>
              <a:ea typeface="Proxima Nova"/>
              <a:cs typeface="Proxima Nova"/>
              <a:sym typeface="Proxima Nova"/>
            </a:endParaRPr>
          </a:p>
        </p:txBody>
      </p:sp>
      <p:sp>
        <p:nvSpPr>
          <p:cNvPr id="259" name="Google Shape;259;p25"/>
          <p:cNvSpPr txBox="1"/>
          <p:nvPr/>
        </p:nvSpPr>
        <p:spPr>
          <a:xfrm>
            <a:off x="308375" y="1969800"/>
            <a:ext cx="4054500" cy="26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434343"/>
                </a:solidFill>
                <a:latin typeface="Calibri"/>
                <a:ea typeface="Calibri"/>
                <a:cs typeface="Calibri"/>
                <a:sym typeface="Calibri"/>
              </a:rPr>
              <a:t>What went well?</a:t>
            </a:r>
            <a:endParaRPr sz="1200" b="1">
              <a:solidFill>
                <a:srgbClr val="434343"/>
              </a:solidFill>
              <a:latin typeface="Calibri"/>
              <a:ea typeface="Calibri"/>
              <a:cs typeface="Calibri"/>
              <a:sym typeface="Calibri"/>
            </a:endParaRPr>
          </a:p>
          <a:p>
            <a:pPr marL="457200" lvl="0" indent="0" algn="l" rtl="0">
              <a:spcBef>
                <a:spcPts val="0"/>
              </a:spcBef>
              <a:spcAft>
                <a:spcPts val="0"/>
              </a:spcAft>
              <a:buNone/>
            </a:pPr>
            <a:endParaRPr sz="1200">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Executing project with Agile helped us streamline as a team</a:t>
            </a:r>
            <a:endParaRPr sz="1200">
              <a:solidFill>
                <a:srgbClr val="434343"/>
              </a:solidFill>
              <a:latin typeface="Calibri"/>
              <a:ea typeface="Calibri"/>
              <a:cs typeface="Calibri"/>
              <a:sym typeface="Calibri"/>
            </a:endParaRPr>
          </a:p>
          <a:p>
            <a:pPr marL="0" lvl="0" indent="0" algn="ctr" rtl="0">
              <a:spcBef>
                <a:spcPts val="0"/>
              </a:spcBef>
              <a:spcAft>
                <a:spcPts val="0"/>
              </a:spcAft>
              <a:buNone/>
            </a:pPr>
            <a:endParaRPr sz="1200">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Prototyping allowed early learning</a:t>
            </a:r>
            <a:endParaRPr sz="1200">
              <a:solidFill>
                <a:srgbClr val="434343"/>
              </a:solidFill>
              <a:latin typeface="Calibri"/>
              <a:ea typeface="Calibri"/>
              <a:cs typeface="Calibri"/>
              <a:sym typeface="Calibri"/>
            </a:endParaRPr>
          </a:p>
          <a:p>
            <a:pPr marL="0" lvl="0" indent="0" algn="ctr" rtl="0">
              <a:spcBef>
                <a:spcPts val="0"/>
              </a:spcBef>
              <a:spcAft>
                <a:spcPts val="0"/>
              </a:spcAft>
              <a:buNone/>
            </a:pPr>
            <a:endParaRPr sz="1200">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Well defined deliverables for the final outcome</a:t>
            </a:r>
            <a:endParaRPr sz="1200">
              <a:solidFill>
                <a:srgbClr val="434343"/>
              </a:solidFill>
              <a:latin typeface="Calibri"/>
              <a:ea typeface="Calibri"/>
              <a:cs typeface="Calibri"/>
              <a:sym typeface="Calibri"/>
            </a:endParaRPr>
          </a:p>
          <a:p>
            <a:pPr marL="0" lvl="0" indent="0" algn="ctr" rtl="0">
              <a:spcBef>
                <a:spcPts val="0"/>
              </a:spcBef>
              <a:spcAft>
                <a:spcPts val="0"/>
              </a:spcAft>
              <a:buNone/>
            </a:pPr>
            <a:endParaRPr sz="1200">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Open and honest communication</a:t>
            </a:r>
            <a:endParaRPr sz="1200">
              <a:solidFill>
                <a:srgbClr val="434343"/>
              </a:solidFill>
              <a:latin typeface="Calibri"/>
              <a:ea typeface="Calibri"/>
              <a:cs typeface="Calibri"/>
              <a:sym typeface="Calibri"/>
            </a:endParaRPr>
          </a:p>
        </p:txBody>
      </p:sp>
      <p:pic>
        <p:nvPicPr>
          <p:cNvPr id="260" name="Google Shape;260;p25"/>
          <p:cNvPicPr preferRelativeResize="0"/>
          <p:nvPr/>
        </p:nvPicPr>
        <p:blipFill>
          <a:blip r:embed="rId4">
            <a:alphaModFix/>
          </a:blip>
          <a:stretch>
            <a:fillRect/>
          </a:stretch>
        </p:blipFill>
        <p:spPr>
          <a:xfrm>
            <a:off x="7675064" y="4728000"/>
            <a:ext cx="1399911" cy="415500"/>
          </a:xfrm>
          <a:prstGeom prst="rect">
            <a:avLst/>
          </a:prstGeom>
          <a:noFill/>
          <a:ln>
            <a:noFill/>
          </a:ln>
        </p:spPr>
      </p:pic>
      <p:cxnSp>
        <p:nvCxnSpPr>
          <p:cNvPr id="261" name="Google Shape;261;p25"/>
          <p:cNvCxnSpPr/>
          <p:nvPr/>
        </p:nvCxnSpPr>
        <p:spPr>
          <a:xfrm>
            <a:off x="4568700" y="504275"/>
            <a:ext cx="6600" cy="4076700"/>
          </a:xfrm>
          <a:prstGeom prst="straightConnector1">
            <a:avLst/>
          </a:prstGeom>
          <a:noFill/>
          <a:ln w="9525" cap="flat" cmpd="sng">
            <a:solidFill>
              <a:srgbClr val="B7B7B7"/>
            </a:solidFill>
            <a:prstDash val="dash"/>
            <a:round/>
            <a:headEnd type="none" w="med" len="med"/>
            <a:tailEnd type="none" w="med" len="med"/>
          </a:ln>
        </p:spPr>
      </p:cxnSp>
      <p:sp>
        <p:nvSpPr>
          <p:cNvPr id="262" name="Google Shape;262;p25"/>
          <p:cNvSpPr txBox="1"/>
          <p:nvPr/>
        </p:nvSpPr>
        <p:spPr>
          <a:xfrm>
            <a:off x="4880375" y="1969800"/>
            <a:ext cx="4054500" cy="26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434343"/>
                </a:solidFill>
                <a:latin typeface="Calibri"/>
                <a:ea typeface="Calibri"/>
                <a:cs typeface="Calibri"/>
                <a:sym typeface="Calibri"/>
              </a:rPr>
              <a:t>What went bad?</a:t>
            </a:r>
            <a:endParaRPr sz="1200" b="1">
              <a:solidFill>
                <a:srgbClr val="434343"/>
              </a:solidFill>
              <a:latin typeface="Calibri"/>
              <a:ea typeface="Calibri"/>
              <a:cs typeface="Calibri"/>
              <a:sym typeface="Calibri"/>
            </a:endParaRPr>
          </a:p>
          <a:p>
            <a:pPr marL="457200" lvl="0" indent="0" algn="l" rtl="0">
              <a:spcBef>
                <a:spcPts val="0"/>
              </a:spcBef>
              <a:spcAft>
                <a:spcPts val="0"/>
              </a:spcAft>
              <a:buNone/>
            </a:pPr>
            <a:endParaRPr sz="1200">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We as team were not aware of our velocity and this led to overplanning and committing more story points</a:t>
            </a:r>
            <a:endParaRPr sz="1200">
              <a:solidFill>
                <a:srgbClr val="434343"/>
              </a:solidFill>
              <a:latin typeface="Calibri"/>
              <a:ea typeface="Calibri"/>
              <a:cs typeface="Calibri"/>
              <a:sym typeface="Calibri"/>
            </a:endParaRPr>
          </a:p>
          <a:p>
            <a:pPr marL="0" lvl="0" indent="0" algn="ctr" rtl="0">
              <a:spcBef>
                <a:spcPts val="0"/>
              </a:spcBef>
              <a:spcAft>
                <a:spcPts val="0"/>
              </a:spcAft>
              <a:buNone/>
            </a:pPr>
            <a:endParaRPr sz="1200">
              <a:solidFill>
                <a:srgbClr val="434343"/>
              </a:solidFill>
              <a:latin typeface="Calibri"/>
              <a:ea typeface="Calibri"/>
              <a:cs typeface="Calibri"/>
              <a:sym typeface="Calibri"/>
            </a:endParaRPr>
          </a:p>
          <a:p>
            <a:pPr marL="0" lvl="0" indent="0" algn="ctr" rtl="0">
              <a:spcBef>
                <a:spcPts val="0"/>
              </a:spcBef>
              <a:spcAft>
                <a:spcPts val="0"/>
              </a:spcAft>
              <a:buNone/>
            </a:pPr>
            <a:endParaRPr sz="1200">
              <a:solidFill>
                <a:srgbClr val="434343"/>
              </a:solidFill>
              <a:latin typeface="Calibri"/>
              <a:ea typeface="Calibri"/>
              <a:cs typeface="Calibri"/>
              <a:sym typeface="Calibri"/>
            </a:endParaRPr>
          </a:p>
          <a:p>
            <a:pPr marL="0" lvl="0" indent="0" algn="l" rtl="0">
              <a:spcBef>
                <a:spcPts val="0"/>
              </a:spcBef>
              <a:spcAft>
                <a:spcPts val="0"/>
              </a:spcAft>
              <a:buNone/>
            </a:pPr>
            <a:endParaRPr sz="1200">
              <a:solidFill>
                <a:srgbClr val="434343"/>
              </a:solidFill>
              <a:latin typeface="Calibri"/>
              <a:ea typeface="Calibri"/>
              <a:cs typeface="Calibri"/>
              <a:sym typeface="Calibri"/>
            </a:endParaRPr>
          </a:p>
        </p:txBody>
      </p:sp>
      <p:sp>
        <p:nvSpPr>
          <p:cNvPr id="263" name="Google Shape;263;p25"/>
          <p:cNvSpPr/>
          <p:nvPr/>
        </p:nvSpPr>
        <p:spPr>
          <a:xfrm>
            <a:off x="6148825" y="598200"/>
            <a:ext cx="1371600" cy="1371600"/>
          </a:xfrm>
          <a:prstGeom prst="ellipse">
            <a:avLst/>
          </a:prstGeom>
          <a:solidFill>
            <a:schemeClr val="lt2"/>
          </a:solidFill>
          <a:ln>
            <a:noFill/>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4" name="Google Shape;264;p25"/>
          <p:cNvPicPr preferRelativeResize="0"/>
          <p:nvPr/>
        </p:nvPicPr>
        <p:blipFill>
          <a:blip r:embed="rId5">
            <a:alphaModFix/>
          </a:blip>
          <a:stretch>
            <a:fillRect/>
          </a:stretch>
        </p:blipFill>
        <p:spPr>
          <a:xfrm>
            <a:off x="6438800" y="813100"/>
            <a:ext cx="775700" cy="775700"/>
          </a:xfrm>
          <a:prstGeom prst="rect">
            <a:avLst/>
          </a:prstGeom>
          <a:noFill/>
          <a:ln>
            <a:noFill/>
          </a:ln>
        </p:spPr>
      </p:pic>
      <p:sp>
        <p:nvSpPr>
          <p:cNvPr id="265" name="Google Shape;265;p25"/>
          <p:cNvSpPr/>
          <p:nvPr/>
        </p:nvSpPr>
        <p:spPr>
          <a:xfrm>
            <a:off x="1576825" y="598200"/>
            <a:ext cx="1371600" cy="1371600"/>
          </a:xfrm>
          <a:prstGeom prst="ellipse">
            <a:avLst/>
          </a:prstGeom>
          <a:solidFill>
            <a:schemeClr val="lt2"/>
          </a:solidFill>
          <a:ln>
            <a:noFill/>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25"/>
          <p:cNvPicPr preferRelativeResize="0"/>
          <p:nvPr/>
        </p:nvPicPr>
        <p:blipFill>
          <a:blip r:embed="rId6">
            <a:alphaModFix/>
          </a:blip>
          <a:stretch>
            <a:fillRect/>
          </a:stretch>
        </p:blipFill>
        <p:spPr>
          <a:xfrm>
            <a:off x="1853300" y="840250"/>
            <a:ext cx="775712" cy="7757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p:nvPr/>
        </p:nvSpPr>
        <p:spPr>
          <a:xfrm>
            <a:off x="253100" y="459250"/>
            <a:ext cx="3151800" cy="39993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200">
                <a:solidFill>
                  <a:srgbClr val="434343"/>
                </a:solidFill>
                <a:latin typeface="Calibri"/>
                <a:ea typeface="Calibri"/>
                <a:cs typeface="Calibri"/>
                <a:sym typeface="Calibri"/>
              </a:rPr>
              <a:t>Smart IT Technologies is an IT consulting firm and has been approached by a Real Estate Management company from Las Vegas to improve their monthly operational processes and tools.</a:t>
            </a:r>
            <a:endParaRPr sz="1200">
              <a:solidFill>
                <a:srgbClr val="434343"/>
              </a:solidFill>
              <a:latin typeface="Calibri"/>
              <a:ea typeface="Calibri"/>
              <a:cs typeface="Calibri"/>
              <a:sym typeface="Calibri"/>
            </a:endParaRPr>
          </a:p>
          <a:p>
            <a:pPr marL="0" lvl="0" indent="0" algn="just" rtl="0">
              <a:lnSpc>
                <a:spcPct val="115000"/>
              </a:lnSpc>
              <a:spcBef>
                <a:spcPts val="1200"/>
              </a:spcBef>
              <a:spcAft>
                <a:spcPts val="0"/>
              </a:spcAft>
              <a:buNone/>
            </a:pPr>
            <a:endParaRPr sz="1200">
              <a:solidFill>
                <a:srgbClr val="434343"/>
              </a:solidFill>
              <a:latin typeface="Calibri"/>
              <a:ea typeface="Calibri"/>
              <a:cs typeface="Calibri"/>
              <a:sym typeface="Calibri"/>
            </a:endParaRPr>
          </a:p>
          <a:p>
            <a:pPr marL="0" lvl="0" indent="0" algn="just" rtl="0">
              <a:lnSpc>
                <a:spcPct val="115000"/>
              </a:lnSpc>
              <a:spcBef>
                <a:spcPts val="1200"/>
              </a:spcBef>
              <a:spcAft>
                <a:spcPts val="0"/>
              </a:spcAft>
              <a:buNone/>
            </a:pPr>
            <a:r>
              <a:rPr lang="en" sz="1200">
                <a:solidFill>
                  <a:srgbClr val="434343"/>
                </a:solidFill>
                <a:latin typeface="Calibri"/>
                <a:ea typeface="Calibri"/>
                <a:cs typeface="Calibri"/>
                <a:sym typeface="Calibri"/>
              </a:rPr>
              <a:t>The Real Estate Management company specializes in luxury short term rentals and most of the bookings are made through Airbnb.  There are ~60 units in the portfolio so monthly reporting and weekly processes are quite manual.</a:t>
            </a:r>
            <a:endParaRPr sz="1200">
              <a:solidFill>
                <a:srgbClr val="434343"/>
              </a:solidFill>
              <a:latin typeface="Calibri"/>
              <a:ea typeface="Calibri"/>
              <a:cs typeface="Calibri"/>
              <a:sym typeface="Calibri"/>
            </a:endParaRPr>
          </a:p>
          <a:p>
            <a:pPr marL="0" lvl="0" indent="0" algn="just" rtl="0">
              <a:lnSpc>
                <a:spcPct val="115000"/>
              </a:lnSpc>
              <a:spcBef>
                <a:spcPts val="1200"/>
              </a:spcBef>
              <a:spcAft>
                <a:spcPts val="1200"/>
              </a:spcAft>
              <a:buNone/>
            </a:pPr>
            <a:endParaRPr sz="1200">
              <a:solidFill>
                <a:srgbClr val="434343"/>
              </a:solidFill>
              <a:latin typeface="Calibri"/>
              <a:ea typeface="Calibri"/>
              <a:cs typeface="Calibri"/>
              <a:sym typeface="Calibri"/>
            </a:endParaRPr>
          </a:p>
        </p:txBody>
      </p:sp>
      <p:sp>
        <p:nvSpPr>
          <p:cNvPr id="71" name="Google Shape;71;p14"/>
          <p:cNvSpPr/>
          <p:nvPr/>
        </p:nvSpPr>
        <p:spPr>
          <a:xfrm>
            <a:off x="7175" y="4728000"/>
            <a:ext cx="9144000" cy="41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14"/>
          <p:cNvPicPr preferRelativeResize="0"/>
          <p:nvPr/>
        </p:nvPicPr>
        <p:blipFill>
          <a:blip r:embed="rId3">
            <a:alphaModFix/>
          </a:blip>
          <a:stretch>
            <a:fillRect/>
          </a:stretch>
        </p:blipFill>
        <p:spPr>
          <a:xfrm>
            <a:off x="7175" y="4742923"/>
            <a:ext cx="2091802" cy="385650"/>
          </a:xfrm>
          <a:prstGeom prst="rect">
            <a:avLst/>
          </a:prstGeom>
          <a:noFill/>
          <a:ln>
            <a:noFill/>
          </a:ln>
        </p:spPr>
      </p:pic>
      <p:cxnSp>
        <p:nvCxnSpPr>
          <p:cNvPr id="73" name="Google Shape;73;p14"/>
          <p:cNvCxnSpPr/>
          <p:nvPr/>
        </p:nvCxnSpPr>
        <p:spPr>
          <a:xfrm rot="10800000" flipH="1">
            <a:off x="116250" y="293850"/>
            <a:ext cx="8911500" cy="13200"/>
          </a:xfrm>
          <a:prstGeom prst="straightConnector1">
            <a:avLst/>
          </a:prstGeom>
          <a:noFill/>
          <a:ln w="28575" cap="flat" cmpd="sng">
            <a:solidFill>
              <a:srgbClr val="E74133"/>
            </a:solidFill>
            <a:prstDash val="solid"/>
            <a:round/>
            <a:headEnd type="none" w="med" len="med"/>
            <a:tailEnd type="none" w="med" len="med"/>
          </a:ln>
        </p:spPr>
      </p:cxnSp>
      <p:sp>
        <p:nvSpPr>
          <p:cNvPr id="74" name="Google Shape;74;p14"/>
          <p:cNvSpPr txBox="1">
            <a:spLocks noGrp="1"/>
          </p:cNvSpPr>
          <p:nvPr>
            <p:ph type="subTitle" idx="1"/>
          </p:nvPr>
        </p:nvSpPr>
        <p:spPr>
          <a:xfrm>
            <a:off x="116250" y="35825"/>
            <a:ext cx="4054500" cy="27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a:latin typeface="Proxima Nova"/>
                <a:ea typeface="Proxima Nova"/>
                <a:cs typeface="Proxima Nova"/>
                <a:sym typeface="Proxima Nova"/>
              </a:rPr>
              <a:t>Introduction</a:t>
            </a:r>
            <a:endParaRPr sz="1400" b="1">
              <a:latin typeface="Proxima Nova"/>
              <a:ea typeface="Proxima Nova"/>
              <a:cs typeface="Proxima Nova"/>
              <a:sym typeface="Proxima Nova"/>
            </a:endParaRPr>
          </a:p>
        </p:txBody>
      </p:sp>
      <p:pic>
        <p:nvPicPr>
          <p:cNvPr id="75" name="Google Shape;75;p14"/>
          <p:cNvPicPr preferRelativeResize="0"/>
          <p:nvPr/>
        </p:nvPicPr>
        <p:blipFill>
          <a:blip r:embed="rId4">
            <a:alphaModFix/>
          </a:blip>
          <a:stretch>
            <a:fillRect/>
          </a:stretch>
        </p:blipFill>
        <p:spPr>
          <a:xfrm>
            <a:off x="7675064" y="4728000"/>
            <a:ext cx="1399911" cy="415500"/>
          </a:xfrm>
          <a:prstGeom prst="rect">
            <a:avLst/>
          </a:prstGeom>
          <a:noFill/>
          <a:ln>
            <a:noFill/>
          </a:ln>
        </p:spPr>
      </p:pic>
      <p:grpSp>
        <p:nvGrpSpPr>
          <p:cNvPr id="76" name="Google Shape;76;p14"/>
          <p:cNvGrpSpPr/>
          <p:nvPr/>
        </p:nvGrpSpPr>
        <p:grpSpPr>
          <a:xfrm>
            <a:off x="3807901" y="1641750"/>
            <a:ext cx="4959199" cy="1198600"/>
            <a:chOff x="3807901" y="1717950"/>
            <a:chExt cx="4959199" cy="1198600"/>
          </a:xfrm>
        </p:grpSpPr>
        <p:pic>
          <p:nvPicPr>
            <p:cNvPr id="77" name="Google Shape;77;p14"/>
            <p:cNvPicPr preferRelativeResize="0"/>
            <p:nvPr/>
          </p:nvPicPr>
          <p:blipFill>
            <a:blip r:embed="rId5">
              <a:alphaModFix/>
            </a:blip>
            <a:stretch>
              <a:fillRect/>
            </a:stretch>
          </p:blipFill>
          <p:spPr>
            <a:xfrm>
              <a:off x="3807901" y="1717950"/>
              <a:ext cx="1198600" cy="1198600"/>
            </a:xfrm>
            <a:prstGeom prst="rect">
              <a:avLst/>
            </a:prstGeom>
            <a:noFill/>
            <a:ln>
              <a:noFill/>
            </a:ln>
          </p:spPr>
        </p:pic>
        <p:pic>
          <p:nvPicPr>
            <p:cNvPr id="78" name="Google Shape;78;p14"/>
            <p:cNvPicPr preferRelativeResize="0"/>
            <p:nvPr/>
          </p:nvPicPr>
          <p:blipFill>
            <a:blip r:embed="rId6">
              <a:alphaModFix/>
            </a:blip>
            <a:stretch>
              <a:fillRect/>
            </a:stretch>
          </p:blipFill>
          <p:spPr>
            <a:xfrm>
              <a:off x="5688200" y="1717950"/>
              <a:ext cx="1198600" cy="1198600"/>
            </a:xfrm>
            <a:prstGeom prst="rect">
              <a:avLst/>
            </a:prstGeom>
            <a:noFill/>
            <a:ln>
              <a:noFill/>
            </a:ln>
          </p:spPr>
        </p:pic>
        <p:pic>
          <p:nvPicPr>
            <p:cNvPr id="79" name="Google Shape;79;p14"/>
            <p:cNvPicPr preferRelativeResize="0"/>
            <p:nvPr/>
          </p:nvPicPr>
          <p:blipFill>
            <a:blip r:embed="rId7">
              <a:alphaModFix/>
            </a:blip>
            <a:stretch>
              <a:fillRect/>
            </a:stretch>
          </p:blipFill>
          <p:spPr>
            <a:xfrm>
              <a:off x="7568500" y="1717963"/>
              <a:ext cx="1198600" cy="1198573"/>
            </a:xfrm>
            <a:prstGeom prst="rect">
              <a:avLst/>
            </a:prstGeom>
            <a:noFill/>
            <a:ln>
              <a:noFill/>
            </a:ln>
          </p:spPr>
        </p:pic>
      </p:grpSp>
      <p:grpSp>
        <p:nvGrpSpPr>
          <p:cNvPr id="80" name="Google Shape;80;p14"/>
          <p:cNvGrpSpPr/>
          <p:nvPr/>
        </p:nvGrpSpPr>
        <p:grpSpPr>
          <a:xfrm>
            <a:off x="3707300" y="2997550"/>
            <a:ext cx="5160400" cy="385500"/>
            <a:chOff x="3707300" y="2997550"/>
            <a:chExt cx="5160400" cy="385500"/>
          </a:xfrm>
        </p:grpSpPr>
        <p:sp>
          <p:nvSpPr>
            <p:cNvPr id="81" name="Google Shape;81;p14"/>
            <p:cNvSpPr txBox="1"/>
            <p:nvPr/>
          </p:nvSpPr>
          <p:spPr>
            <a:xfrm>
              <a:off x="3707300" y="2997550"/>
              <a:ext cx="1399800" cy="385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434343"/>
                  </a:solidFill>
                  <a:latin typeface="Calibri"/>
                  <a:ea typeface="Calibri"/>
                  <a:cs typeface="Calibri"/>
                  <a:sym typeface="Calibri"/>
                </a:rPr>
                <a:t>Monthly Reporting Process</a:t>
              </a:r>
              <a:endParaRPr sz="1200" b="1">
                <a:solidFill>
                  <a:srgbClr val="434343"/>
                </a:solidFill>
                <a:latin typeface="Calibri"/>
                <a:ea typeface="Calibri"/>
                <a:cs typeface="Calibri"/>
                <a:sym typeface="Calibri"/>
              </a:endParaRPr>
            </a:p>
          </p:txBody>
        </p:sp>
        <p:sp>
          <p:nvSpPr>
            <p:cNvPr id="82" name="Google Shape;82;p14"/>
            <p:cNvSpPr txBox="1"/>
            <p:nvPr/>
          </p:nvSpPr>
          <p:spPr>
            <a:xfrm>
              <a:off x="5587600" y="2997550"/>
              <a:ext cx="1399800" cy="385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434343"/>
                  </a:solidFill>
                  <a:latin typeface="Calibri"/>
                  <a:ea typeface="Calibri"/>
                  <a:cs typeface="Calibri"/>
                  <a:sym typeface="Calibri"/>
                </a:rPr>
                <a:t>Consolidation &amp; Reporting Process</a:t>
              </a:r>
              <a:endParaRPr sz="1200" b="1">
                <a:solidFill>
                  <a:srgbClr val="434343"/>
                </a:solidFill>
                <a:latin typeface="Calibri"/>
                <a:ea typeface="Calibri"/>
                <a:cs typeface="Calibri"/>
                <a:sym typeface="Calibri"/>
              </a:endParaRPr>
            </a:p>
          </p:txBody>
        </p:sp>
        <p:sp>
          <p:nvSpPr>
            <p:cNvPr id="83" name="Google Shape;83;p14"/>
            <p:cNvSpPr txBox="1"/>
            <p:nvPr/>
          </p:nvSpPr>
          <p:spPr>
            <a:xfrm>
              <a:off x="7467900" y="2997550"/>
              <a:ext cx="1399800" cy="385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434343"/>
                  </a:solidFill>
                  <a:latin typeface="Calibri"/>
                  <a:ea typeface="Calibri"/>
                  <a:cs typeface="Calibri"/>
                  <a:sym typeface="Calibri"/>
                </a:rPr>
                <a:t>Market Palm Place Villa</a:t>
              </a:r>
              <a:endParaRPr sz="1200" b="1">
                <a:solidFill>
                  <a:srgbClr val="434343"/>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5"/>
          <p:cNvSpPr txBox="1"/>
          <p:nvPr/>
        </p:nvSpPr>
        <p:spPr>
          <a:xfrm>
            <a:off x="523775" y="2527475"/>
            <a:ext cx="1887900" cy="19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b="1" u="sng">
                <a:solidFill>
                  <a:srgbClr val="434343"/>
                </a:solidFill>
                <a:latin typeface="Calibri"/>
                <a:ea typeface="Calibri"/>
                <a:cs typeface="Calibri"/>
                <a:sym typeface="Calibri"/>
              </a:rPr>
              <a:t>Monthly Financial Reporting Process</a:t>
            </a:r>
            <a:endParaRPr sz="1200" b="1" u="sng">
              <a:solidFill>
                <a:srgbClr val="434343"/>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1200" b="1">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Prone to human errors</a:t>
            </a:r>
            <a:endParaRPr sz="1200">
              <a:solidFill>
                <a:srgbClr val="434343"/>
              </a:solidFill>
              <a:latin typeface="Calibri"/>
              <a:ea typeface="Calibri"/>
              <a:cs typeface="Calibri"/>
              <a:sym typeface="Calibri"/>
            </a:endParaRPr>
          </a:p>
          <a:p>
            <a:pPr marL="0" lvl="0" indent="0" algn="ctr" rtl="0">
              <a:spcBef>
                <a:spcPts val="0"/>
              </a:spcBef>
              <a:spcAft>
                <a:spcPts val="0"/>
              </a:spcAft>
              <a:buNone/>
            </a:pPr>
            <a:endParaRPr sz="1200">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Time consuming</a:t>
            </a:r>
            <a:endParaRPr sz="1200">
              <a:solidFill>
                <a:srgbClr val="434343"/>
              </a:solidFill>
              <a:latin typeface="Calibri"/>
              <a:ea typeface="Calibri"/>
              <a:cs typeface="Calibri"/>
              <a:sym typeface="Calibri"/>
            </a:endParaRPr>
          </a:p>
          <a:p>
            <a:pPr marL="0" lvl="0" indent="0" algn="ctr" rtl="0">
              <a:spcBef>
                <a:spcPts val="0"/>
              </a:spcBef>
              <a:spcAft>
                <a:spcPts val="0"/>
              </a:spcAft>
              <a:buNone/>
            </a:pPr>
            <a:endParaRPr sz="1200">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Knowledge transfer and time to learn in case of employee turnover</a:t>
            </a:r>
            <a:endParaRPr sz="1200">
              <a:solidFill>
                <a:srgbClr val="434343"/>
              </a:solidFill>
              <a:latin typeface="Calibri"/>
              <a:ea typeface="Calibri"/>
              <a:cs typeface="Calibri"/>
              <a:sym typeface="Calibri"/>
            </a:endParaRPr>
          </a:p>
        </p:txBody>
      </p:sp>
      <p:sp>
        <p:nvSpPr>
          <p:cNvPr id="89" name="Google Shape;89;p15"/>
          <p:cNvSpPr/>
          <p:nvPr/>
        </p:nvSpPr>
        <p:spPr>
          <a:xfrm>
            <a:off x="7175" y="4728000"/>
            <a:ext cx="9144000" cy="41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15"/>
          <p:cNvPicPr preferRelativeResize="0"/>
          <p:nvPr/>
        </p:nvPicPr>
        <p:blipFill>
          <a:blip r:embed="rId3">
            <a:alphaModFix/>
          </a:blip>
          <a:stretch>
            <a:fillRect/>
          </a:stretch>
        </p:blipFill>
        <p:spPr>
          <a:xfrm>
            <a:off x="7175" y="4742923"/>
            <a:ext cx="2091802" cy="385650"/>
          </a:xfrm>
          <a:prstGeom prst="rect">
            <a:avLst/>
          </a:prstGeom>
          <a:noFill/>
          <a:ln>
            <a:noFill/>
          </a:ln>
        </p:spPr>
      </p:pic>
      <p:cxnSp>
        <p:nvCxnSpPr>
          <p:cNvPr id="91" name="Google Shape;91;p15"/>
          <p:cNvCxnSpPr/>
          <p:nvPr/>
        </p:nvCxnSpPr>
        <p:spPr>
          <a:xfrm rot="10800000" flipH="1">
            <a:off x="116250" y="293850"/>
            <a:ext cx="8911500" cy="13200"/>
          </a:xfrm>
          <a:prstGeom prst="straightConnector1">
            <a:avLst/>
          </a:prstGeom>
          <a:noFill/>
          <a:ln w="28575" cap="flat" cmpd="sng">
            <a:solidFill>
              <a:srgbClr val="E74133"/>
            </a:solidFill>
            <a:prstDash val="solid"/>
            <a:round/>
            <a:headEnd type="none" w="med" len="med"/>
            <a:tailEnd type="none" w="med" len="med"/>
          </a:ln>
        </p:spPr>
      </p:cxnSp>
      <p:sp>
        <p:nvSpPr>
          <p:cNvPr id="92" name="Google Shape;92;p15"/>
          <p:cNvSpPr txBox="1">
            <a:spLocks noGrp="1"/>
          </p:cNvSpPr>
          <p:nvPr>
            <p:ph type="subTitle" idx="1"/>
          </p:nvPr>
        </p:nvSpPr>
        <p:spPr>
          <a:xfrm>
            <a:off x="116250" y="35825"/>
            <a:ext cx="4054500" cy="27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a:latin typeface="Proxima Nova"/>
                <a:ea typeface="Proxima Nova"/>
                <a:cs typeface="Proxima Nova"/>
                <a:sym typeface="Proxima Nova"/>
              </a:rPr>
              <a:t>Challenges in Current Process</a:t>
            </a:r>
            <a:endParaRPr sz="1400" b="1">
              <a:latin typeface="Proxima Nova"/>
              <a:ea typeface="Proxima Nova"/>
              <a:cs typeface="Proxima Nova"/>
              <a:sym typeface="Proxima Nova"/>
            </a:endParaRPr>
          </a:p>
        </p:txBody>
      </p:sp>
      <p:pic>
        <p:nvPicPr>
          <p:cNvPr id="93" name="Google Shape;93;p15"/>
          <p:cNvPicPr preferRelativeResize="0"/>
          <p:nvPr/>
        </p:nvPicPr>
        <p:blipFill>
          <a:blip r:embed="rId4">
            <a:alphaModFix/>
          </a:blip>
          <a:stretch>
            <a:fillRect/>
          </a:stretch>
        </p:blipFill>
        <p:spPr>
          <a:xfrm>
            <a:off x="7675064" y="4728000"/>
            <a:ext cx="1399911" cy="415500"/>
          </a:xfrm>
          <a:prstGeom prst="rect">
            <a:avLst/>
          </a:prstGeom>
          <a:noFill/>
          <a:ln>
            <a:noFill/>
          </a:ln>
        </p:spPr>
      </p:pic>
      <p:grpSp>
        <p:nvGrpSpPr>
          <p:cNvPr id="94" name="Google Shape;94;p15"/>
          <p:cNvGrpSpPr/>
          <p:nvPr/>
        </p:nvGrpSpPr>
        <p:grpSpPr>
          <a:xfrm>
            <a:off x="713062" y="920850"/>
            <a:ext cx="7717875" cy="1551375"/>
            <a:chOff x="713062" y="1454250"/>
            <a:chExt cx="7717875" cy="1551375"/>
          </a:xfrm>
        </p:grpSpPr>
        <p:pic>
          <p:nvPicPr>
            <p:cNvPr id="95" name="Google Shape;95;p15"/>
            <p:cNvPicPr preferRelativeResize="0"/>
            <p:nvPr/>
          </p:nvPicPr>
          <p:blipFill>
            <a:blip r:embed="rId5">
              <a:alphaModFix/>
            </a:blip>
            <a:stretch>
              <a:fillRect/>
            </a:stretch>
          </p:blipFill>
          <p:spPr>
            <a:xfrm>
              <a:off x="713062" y="1454250"/>
              <a:ext cx="1551375" cy="1551375"/>
            </a:xfrm>
            <a:prstGeom prst="rect">
              <a:avLst/>
            </a:prstGeom>
            <a:noFill/>
            <a:ln>
              <a:noFill/>
            </a:ln>
          </p:spPr>
        </p:pic>
        <p:pic>
          <p:nvPicPr>
            <p:cNvPr id="96" name="Google Shape;96;p15"/>
            <p:cNvPicPr preferRelativeResize="0"/>
            <p:nvPr/>
          </p:nvPicPr>
          <p:blipFill>
            <a:blip r:embed="rId6">
              <a:alphaModFix/>
            </a:blip>
            <a:stretch>
              <a:fillRect/>
            </a:stretch>
          </p:blipFill>
          <p:spPr>
            <a:xfrm>
              <a:off x="3796312" y="1454250"/>
              <a:ext cx="1551375" cy="1551375"/>
            </a:xfrm>
            <a:prstGeom prst="rect">
              <a:avLst/>
            </a:prstGeom>
            <a:noFill/>
            <a:ln>
              <a:noFill/>
            </a:ln>
          </p:spPr>
        </p:pic>
        <p:pic>
          <p:nvPicPr>
            <p:cNvPr id="97" name="Google Shape;97;p15"/>
            <p:cNvPicPr preferRelativeResize="0"/>
            <p:nvPr/>
          </p:nvPicPr>
          <p:blipFill>
            <a:blip r:embed="rId7">
              <a:alphaModFix/>
            </a:blip>
            <a:stretch>
              <a:fillRect/>
            </a:stretch>
          </p:blipFill>
          <p:spPr>
            <a:xfrm>
              <a:off x="6879562" y="1454250"/>
              <a:ext cx="1551375" cy="1551375"/>
            </a:xfrm>
            <a:prstGeom prst="rect">
              <a:avLst/>
            </a:prstGeom>
            <a:noFill/>
            <a:ln>
              <a:noFill/>
            </a:ln>
          </p:spPr>
        </p:pic>
      </p:grpSp>
      <p:sp>
        <p:nvSpPr>
          <p:cNvPr id="98" name="Google Shape;98;p15"/>
          <p:cNvSpPr txBox="1"/>
          <p:nvPr/>
        </p:nvSpPr>
        <p:spPr>
          <a:xfrm>
            <a:off x="3628050" y="2527475"/>
            <a:ext cx="1887900" cy="19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u="sng">
                <a:solidFill>
                  <a:srgbClr val="434343"/>
                </a:solidFill>
                <a:latin typeface="Calibri"/>
                <a:ea typeface="Calibri"/>
                <a:cs typeface="Calibri"/>
                <a:sym typeface="Calibri"/>
              </a:rPr>
              <a:t>Data Consolidation &amp; Analysis</a:t>
            </a:r>
            <a:endParaRPr sz="1200" b="1" u="sng">
              <a:solidFill>
                <a:srgbClr val="434343"/>
              </a:solidFill>
              <a:latin typeface="Calibri"/>
              <a:ea typeface="Calibri"/>
              <a:cs typeface="Calibri"/>
              <a:sym typeface="Calibri"/>
            </a:endParaRPr>
          </a:p>
          <a:p>
            <a:pPr marL="0" lvl="0" indent="0" algn="ctr" rtl="0">
              <a:spcBef>
                <a:spcPts val="0"/>
              </a:spcBef>
              <a:spcAft>
                <a:spcPts val="0"/>
              </a:spcAft>
              <a:buNone/>
            </a:pPr>
            <a:endParaRPr sz="1200" b="1">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Lack of automation to collect the data</a:t>
            </a:r>
            <a:endParaRPr sz="1200">
              <a:solidFill>
                <a:srgbClr val="434343"/>
              </a:solidFill>
              <a:latin typeface="Calibri"/>
              <a:ea typeface="Calibri"/>
              <a:cs typeface="Calibri"/>
              <a:sym typeface="Calibri"/>
            </a:endParaRPr>
          </a:p>
          <a:p>
            <a:pPr marL="0" lvl="0" indent="0" algn="ctr" rtl="0">
              <a:spcBef>
                <a:spcPts val="0"/>
              </a:spcBef>
              <a:spcAft>
                <a:spcPts val="0"/>
              </a:spcAft>
              <a:buNone/>
            </a:pPr>
            <a:endParaRPr sz="1200">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Manual &amp; prone to errors</a:t>
            </a:r>
            <a:endParaRPr sz="1200">
              <a:solidFill>
                <a:srgbClr val="434343"/>
              </a:solidFill>
              <a:latin typeface="Calibri"/>
              <a:ea typeface="Calibri"/>
              <a:cs typeface="Calibri"/>
              <a:sym typeface="Calibri"/>
            </a:endParaRPr>
          </a:p>
          <a:p>
            <a:pPr marL="0" lvl="0" indent="0" algn="ctr" rtl="0">
              <a:spcBef>
                <a:spcPts val="0"/>
              </a:spcBef>
              <a:spcAft>
                <a:spcPts val="0"/>
              </a:spcAft>
              <a:buNone/>
            </a:pPr>
            <a:endParaRPr sz="1200">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No structured data to access and analyze statistics</a:t>
            </a:r>
            <a:endParaRPr sz="1200" b="1" u="sng">
              <a:solidFill>
                <a:srgbClr val="434343"/>
              </a:solidFill>
              <a:latin typeface="Calibri"/>
              <a:ea typeface="Calibri"/>
              <a:cs typeface="Calibri"/>
              <a:sym typeface="Calibri"/>
            </a:endParaRPr>
          </a:p>
        </p:txBody>
      </p:sp>
      <p:sp>
        <p:nvSpPr>
          <p:cNvPr id="99" name="Google Shape;99;p15"/>
          <p:cNvSpPr txBox="1"/>
          <p:nvPr/>
        </p:nvSpPr>
        <p:spPr>
          <a:xfrm>
            <a:off x="6732325" y="2527475"/>
            <a:ext cx="1887900" cy="19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u="sng">
                <a:solidFill>
                  <a:srgbClr val="434343"/>
                </a:solidFill>
                <a:latin typeface="Calibri"/>
                <a:ea typeface="Calibri"/>
                <a:cs typeface="Calibri"/>
                <a:sym typeface="Calibri"/>
              </a:rPr>
              <a:t>No Marketing Strategy and Sponsorship Framework</a:t>
            </a:r>
            <a:endParaRPr sz="1200" b="1" u="sng">
              <a:solidFill>
                <a:srgbClr val="434343"/>
              </a:solidFill>
              <a:latin typeface="Calibri"/>
              <a:ea typeface="Calibri"/>
              <a:cs typeface="Calibri"/>
              <a:sym typeface="Calibri"/>
            </a:endParaRPr>
          </a:p>
          <a:p>
            <a:pPr marL="0" lvl="0" indent="0" algn="ctr" rtl="0">
              <a:spcBef>
                <a:spcPts val="0"/>
              </a:spcBef>
              <a:spcAft>
                <a:spcPts val="0"/>
              </a:spcAft>
              <a:buNone/>
            </a:pPr>
            <a:endParaRPr sz="1200" b="1">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No digitization</a:t>
            </a:r>
            <a:endParaRPr sz="1200">
              <a:solidFill>
                <a:srgbClr val="434343"/>
              </a:solidFill>
              <a:latin typeface="Calibri"/>
              <a:ea typeface="Calibri"/>
              <a:cs typeface="Calibri"/>
              <a:sym typeface="Calibri"/>
            </a:endParaRPr>
          </a:p>
          <a:p>
            <a:pPr marL="0" lvl="0" indent="0" algn="ctr" rtl="0">
              <a:spcBef>
                <a:spcPts val="0"/>
              </a:spcBef>
              <a:spcAft>
                <a:spcPts val="0"/>
              </a:spcAft>
              <a:buNone/>
            </a:pPr>
            <a:endParaRPr sz="1200">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Expensive print media</a:t>
            </a:r>
            <a:endParaRPr sz="1200">
              <a:solidFill>
                <a:srgbClr val="434343"/>
              </a:solidFill>
              <a:latin typeface="Calibri"/>
              <a:ea typeface="Calibri"/>
              <a:cs typeface="Calibri"/>
              <a:sym typeface="Calibri"/>
            </a:endParaRPr>
          </a:p>
          <a:p>
            <a:pPr marL="0" lvl="0" indent="0" algn="ctr" rtl="0">
              <a:spcBef>
                <a:spcPts val="0"/>
              </a:spcBef>
              <a:spcAft>
                <a:spcPts val="0"/>
              </a:spcAft>
              <a:buNone/>
            </a:pPr>
            <a:endParaRPr sz="1200">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Can't reach wide customer base</a:t>
            </a:r>
            <a:endParaRPr sz="1200" b="1" u="sng">
              <a:solidFill>
                <a:srgbClr val="434343"/>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p:nvPr/>
        </p:nvSpPr>
        <p:spPr>
          <a:xfrm>
            <a:off x="7175" y="4728000"/>
            <a:ext cx="9144000" cy="41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6"/>
          <p:cNvPicPr preferRelativeResize="0"/>
          <p:nvPr/>
        </p:nvPicPr>
        <p:blipFill>
          <a:blip r:embed="rId3">
            <a:alphaModFix/>
          </a:blip>
          <a:stretch>
            <a:fillRect/>
          </a:stretch>
        </p:blipFill>
        <p:spPr>
          <a:xfrm>
            <a:off x="7175" y="4742923"/>
            <a:ext cx="2091802" cy="385650"/>
          </a:xfrm>
          <a:prstGeom prst="rect">
            <a:avLst/>
          </a:prstGeom>
          <a:noFill/>
          <a:ln>
            <a:noFill/>
          </a:ln>
        </p:spPr>
      </p:pic>
      <p:cxnSp>
        <p:nvCxnSpPr>
          <p:cNvPr id="106" name="Google Shape;106;p16"/>
          <p:cNvCxnSpPr/>
          <p:nvPr/>
        </p:nvCxnSpPr>
        <p:spPr>
          <a:xfrm rot="10800000" flipH="1">
            <a:off x="116250" y="293850"/>
            <a:ext cx="8911500" cy="13200"/>
          </a:xfrm>
          <a:prstGeom prst="straightConnector1">
            <a:avLst/>
          </a:prstGeom>
          <a:noFill/>
          <a:ln w="28575" cap="flat" cmpd="sng">
            <a:solidFill>
              <a:srgbClr val="FBC02D"/>
            </a:solidFill>
            <a:prstDash val="solid"/>
            <a:round/>
            <a:headEnd type="none" w="med" len="med"/>
            <a:tailEnd type="none" w="med" len="med"/>
          </a:ln>
        </p:spPr>
      </p:cxnSp>
      <p:sp>
        <p:nvSpPr>
          <p:cNvPr id="107" name="Google Shape;107;p16"/>
          <p:cNvSpPr txBox="1">
            <a:spLocks noGrp="1"/>
          </p:cNvSpPr>
          <p:nvPr>
            <p:ph type="subTitle" idx="1"/>
          </p:nvPr>
        </p:nvSpPr>
        <p:spPr>
          <a:xfrm>
            <a:off x="116250" y="35825"/>
            <a:ext cx="4054500" cy="27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a:latin typeface="Proxima Nova"/>
                <a:ea typeface="Proxima Nova"/>
                <a:cs typeface="Proxima Nova"/>
                <a:sym typeface="Proxima Nova"/>
              </a:rPr>
              <a:t>Approach &amp; Tools</a:t>
            </a:r>
            <a:endParaRPr sz="1400" b="1">
              <a:latin typeface="Proxima Nova"/>
              <a:ea typeface="Proxima Nova"/>
              <a:cs typeface="Proxima Nova"/>
              <a:sym typeface="Proxima Nova"/>
            </a:endParaRPr>
          </a:p>
        </p:txBody>
      </p:sp>
      <p:pic>
        <p:nvPicPr>
          <p:cNvPr id="108" name="Google Shape;108;p16"/>
          <p:cNvPicPr preferRelativeResize="0"/>
          <p:nvPr/>
        </p:nvPicPr>
        <p:blipFill>
          <a:blip r:embed="rId4">
            <a:alphaModFix/>
          </a:blip>
          <a:stretch>
            <a:fillRect/>
          </a:stretch>
        </p:blipFill>
        <p:spPr>
          <a:xfrm>
            <a:off x="7675064" y="4728000"/>
            <a:ext cx="1399911" cy="415500"/>
          </a:xfrm>
          <a:prstGeom prst="rect">
            <a:avLst/>
          </a:prstGeom>
          <a:noFill/>
          <a:ln>
            <a:noFill/>
          </a:ln>
        </p:spPr>
      </p:pic>
      <p:pic>
        <p:nvPicPr>
          <p:cNvPr id="109" name="Google Shape;109;p16"/>
          <p:cNvPicPr preferRelativeResize="0"/>
          <p:nvPr/>
        </p:nvPicPr>
        <p:blipFill>
          <a:blip r:embed="rId5">
            <a:alphaModFix/>
          </a:blip>
          <a:stretch>
            <a:fillRect/>
          </a:stretch>
        </p:blipFill>
        <p:spPr>
          <a:xfrm>
            <a:off x="4537600" y="1591325"/>
            <a:ext cx="4232801" cy="2227197"/>
          </a:xfrm>
          <a:prstGeom prst="rect">
            <a:avLst/>
          </a:prstGeom>
          <a:noFill/>
          <a:ln>
            <a:noFill/>
          </a:ln>
        </p:spPr>
      </p:pic>
      <p:sp>
        <p:nvSpPr>
          <p:cNvPr id="110" name="Google Shape;110;p16"/>
          <p:cNvSpPr txBox="1"/>
          <p:nvPr/>
        </p:nvSpPr>
        <p:spPr>
          <a:xfrm>
            <a:off x="116250" y="459250"/>
            <a:ext cx="4326900" cy="29391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434343"/>
              </a:buClr>
              <a:buSzPts val="1200"/>
              <a:buFont typeface="Calibri"/>
              <a:buChar char="●"/>
            </a:pPr>
            <a:r>
              <a:rPr lang="en" sz="1200">
                <a:solidFill>
                  <a:srgbClr val="434343"/>
                </a:solidFill>
                <a:highlight>
                  <a:schemeClr val="lt1"/>
                </a:highlight>
                <a:latin typeface="Calibri"/>
                <a:ea typeface="Calibri"/>
                <a:cs typeface="Calibri"/>
                <a:sym typeface="Calibri"/>
              </a:rPr>
              <a:t>The team at </a:t>
            </a:r>
            <a:r>
              <a:rPr lang="en" sz="1200">
                <a:solidFill>
                  <a:srgbClr val="434343"/>
                </a:solidFill>
                <a:latin typeface="Calibri"/>
                <a:ea typeface="Calibri"/>
                <a:cs typeface="Calibri"/>
                <a:sym typeface="Calibri"/>
              </a:rPr>
              <a:t>Smart IT Technologies </a:t>
            </a:r>
            <a:r>
              <a:rPr lang="en" sz="1200">
                <a:solidFill>
                  <a:srgbClr val="434343"/>
                </a:solidFill>
                <a:highlight>
                  <a:schemeClr val="lt1"/>
                </a:highlight>
                <a:latin typeface="Calibri"/>
                <a:ea typeface="Calibri"/>
                <a:cs typeface="Calibri"/>
                <a:sym typeface="Calibri"/>
              </a:rPr>
              <a:t>followed a Scrum-based approach to discover and ideate over the problem and identify solutions.</a:t>
            </a:r>
            <a:endParaRPr sz="1200">
              <a:solidFill>
                <a:srgbClr val="434343"/>
              </a:solidFill>
              <a:highlight>
                <a:schemeClr val="lt1"/>
              </a:highlight>
              <a:latin typeface="Calibri"/>
              <a:ea typeface="Calibri"/>
              <a:cs typeface="Calibri"/>
              <a:sym typeface="Calibri"/>
            </a:endParaRPr>
          </a:p>
          <a:p>
            <a:pPr marL="457200" lvl="0" indent="0" algn="l" rtl="0">
              <a:spcBef>
                <a:spcPts val="0"/>
              </a:spcBef>
              <a:spcAft>
                <a:spcPts val="0"/>
              </a:spcAft>
              <a:buNone/>
            </a:pPr>
            <a:endParaRPr sz="1200">
              <a:solidFill>
                <a:srgbClr val="434343"/>
              </a:solidFill>
              <a:highlight>
                <a:schemeClr val="lt1"/>
              </a:highlight>
              <a:latin typeface="Calibri"/>
              <a:ea typeface="Calibri"/>
              <a:cs typeface="Calibri"/>
              <a:sym typeface="Calibri"/>
            </a:endParaRPr>
          </a:p>
          <a:p>
            <a:pPr marL="457200" lvl="0" indent="-304800" algn="l" rtl="0">
              <a:spcBef>
                <a:spcPts val="0"/>
              </a:spcBef>
              <a:spcAft>
                <a:spcPts val="0"/>
              </a:spcAft>
              <a:buClr>
                <a:srgbClr val="434343"/>
              </a:buClr>
              <a:buSzPts val="1200"/>
              <a:buFont typeface="Calibri"/>
              <a:buChar char="●"/>
            </a:pPr>
            <a:r>
              <a:rPr lang="en" sz="1200">
                <a:solidFill>
                  <a:srgbClr val="434343"/>
                </a:solidFill>
                <a:highlight>
                  <a:schemeClr val="lt1"/>
                </a:highlight>
                <a:latin typeface="Calibri"/>
                <a:ea typeface="Calibri"/>
                <a:cs typeface="Calibri"/>
                <a:sym typeface="Calibri"/>
              </a:rPr>
              <a:t>The deliverables were spanned across two 1-week sprints:</a:t>
            </a:r>
            <a:endParaRPr sz="1200">
              <a:solidFill>
                <a:srgbClr val="434343"/>
              </a:solidFill>
              <a:highlight>
                <a:schemeClr val="lt1"/>
              </a:highlight>
              <a:latin typeface="Calibri"/>
              <a:ea typeface="Calibri"/>
              <a:cs typeface="Calibri"/>
              <a:sym typeface="Calibri"/>
            </a:endParaRPr>
          </a:p>
          <a:p>
            <a:pPr marL="457200" lvl="0" indent="0" algn="l" rtl="0">
              <a:spcBef>
                <a:spcPts val="0"/>
              </a:spcBef>
              <a:spcAft>
                <a:spcPts val="0"/>
              </a:spcAft>
              <a:buNone/>
            </a:pPr>
            <a:endParaRPr sz="1200">
              <a:solidFill>
                <a:srgbClr val="434343"/>
              </a:solidFill>
              <a:highlight>
                <a:schemeClr val="lt1"/>
              </a:highlight>
              <a:latin typeface="Calibri"/>
              <a:ea typeface="Calibri"/>
              <a:cs typeface="Calibri"/>
              <a:sym typeface="Calibri"/>
            </a:endParaRPr>
          </a:p>
          <a:p>
            <a:pPr marL="457200" lvl="0" indent="0" algn="l" rtl="0">
              <a:spcBef>
                <a:spcPts val="0"/>
              </a:spcBef>
              <a:spcAft>
                <a:spcPts val="0"/>
              </a:spcAft>
              <a:buNone/>
            </a:pPr>
            <a:r>
              <a:rPr lang="en" sz="1200" b="1">
                <a:solidFill>
                  <a:srgbClr val="434343"/>
                </a:solidFill>
                <a:highlight>
                  <a:schemeClr val="lt1"/>
                </a:highlight>
                <a:latin typeface="Calibri"/>
                <a:ea typeface="Calibri"/>
                <a:cs typeface="Calibri"/>
                <a:sym typeface="Calibri"/>
              </a:rPr>
              <a:t>Sprint 1</a:t>
            </a:r>
            <a:endParaRPr sz="1200" b="1">
              <a:solidFill>
                <a:srgbClr val="434343"/>
              </a:solidFill>
              <a:highlight>
                <a:schemeClr val="lt1"/>
              </a:highlight>
              <a:latin typeface="Calibri"/>
              <a:ea typeface="Calibri"/>
              <a:cs typeface="Calibri"/>
              <a:sym typeface="Calibri"/>
            </a:endParaRPr>
          </a:p>
          <a:p>
            <a:pPr marL="914400" lvl="1" indent="-304800" algn="l" rtl="0">
              <a:spcBef>
                <a:spcPts val="0"/>
              </a:spcBef>
              <a:spcAft>
                <a:spcPts val="0"/>
              </a:spcAft>
              <a:buClr>
                <a:srgbClr val="434343"/>
              </a:buClr>
              <a:buSzPts val="1200"/>
              <a:buFont typeface="Calibri"/>
              <a:buChar char="○"/>
            </a:pPr>
            <a:r>
              <a:rPr lang="en" sz="1200">
                <a:solidFill>
                  <a:srgbClr val="434343"/>
                </a:solidFill>
                <a:highlight>
                  <a:schemeClr val="lt1"/>
                </a:highlight>
                <a:latin typeface="Calibri"/>
                <a:ea typeface="Calibri"/>
                <a:cs typeface="Calibri"/>
                <a:sym typeface="Calibri"/>
              </a:rPr>
              <a:t>Identify solutions across the process</a:t>
            </a:r>
            <a:endParaRPr sz="1200">
              <a:solidFill>
                <a:srgbClr val="434343"/>
              </a:solidFill>
              <a:highlight>
                <a:schemeClr val="lt1"/>
              </a:highlight>
              <a:latin typeface="Calibri"/>
              <a:ea typeface="Calibri"/>
              <a:cs typeface="Calibri"/>
              <a:sym typeface="Calibri"/>
            </a:endParaRPr>
          </a:p>
          <a:p>
            <a:pPr marL="914400" lvl="1" indent="-304800" algn="l" rtl="0">
              <a:spcBef>
                <a:spcPts val="0"/>
              </a:spcBef>
              <a:spcAft>
                <a:spcPts val="0"/>
              </a:spcAft>
              <a:buClr>
                <a:srgbClr val="434343"/>
              </a:buClr>
              <a:buSzPts val="1200"/>
              <a:buFont typeface="Calibri"/>
              <a:buChar char="○"/>
            </a:pPr>
            <a:r>
              <a:rPr lang="en" sz="1200">
                <a:solidFill>
                  <a:srgbClr val="434343"/>
                </a:solidFill>
                <a:highlight>
                  <a:schemeClr val="lt1"/>
                </a:highlight>
                <a:latin typeface="Calibri"/>
                <a:ea typeface="Calibri"/>
                <a:cs typeface="Calibri"/>
                <a:sym typeface="Calibri"/>
              </a:rPr>
              <a:t>Macro to automate formatting process</a:t>
            </a:r>
            <a:endParaRPr sz="1200">
              <a:solidFill>
                <a:srgbClr val="434343"/>
              </a:solidFill>
              <a:highlight>
                <a:schemeClr val="lt1"/>
              </a:highlight>
              <a:latin typeface="Calibri"/>
              <a:ea typeface="Calibri"/>
              <a:cs typeface="Calibri"/>
              <a:sym typeface="Calibri"/>
            </a:endParaRPr>
          </a:p>
          <a:p>
            <a:pPr marL="914400" lvl="1" indent="-304800" algn="l" rtl="0">
              <a:spcBef>
                <a:spcPts val="0"/>
              </a:spcBef>
              <a:spcAft>
                <a:spcPts val="0"/>
              </a:spcAft>
              <a:buClr>
                <a:srgbClr val="434343"/>
              </a:buClr>
              <a:buSzPts val="1200"/>
              <a:buFont typeface="Calibri"/>
              <a:buChar char="○"/>
            </a:pPr>
            <a:r>
              <a:rPr lang="en" sz="1200">
                <a:solidFill>
                  <a:srgbClr val="434343"/>
                </a:solidFill>
                <a:highlight>
                  <a:schemeClr val="lt1"/>
                </a:highlight>
                <a:latin typeface="Calibri"/>
                <a:ea typeface="Calibri"/>
                <a:cs typeface="Calibri"/>
                <a:sym typeface="Calibri"/>
              </a:rPr>
              <a:t>Google Forms for Maintenance, Cleaning, and Notes</a:t>
            </a:r>
            <a:endParaRPr sz="1200">
              <a:solidFill>
                <a:srgbClr val="434343"/>
              </a:solidFill>
              <a:highlight>
                <a:schemeClr val="lt1"/>
              </a:highlight>
              <a:latin typeface="Calibri"/>
              <a:ea typeface="Calibri"/>
              <a:cs typeface="Calibri"/>
              <a:sym typeface="Calibri"/>
            </a:endParaRPr>
          </a:p>
          <a:p>
            <a:pPr marL="457200" lvl="0" indent="0" algn="l" rtl="0">
              <a:spcBef>
                <a:spcPts val="0"/>
              </a:spcBef>
              <a:spcAft>
                <a:spcPts val="0"/>
              </a:spcAft>
              <a:buNone/>
            </a:pPr>
            <a:endParaRPr sz="1200">
              <a:solidFill>
                <a:srgbClr val="434343"/>
              </a:solidFill>
              <a:highlight>
                <a:schemeClr val="lt1"/>
              </a:highlight>
              <a:latin typeface="Calibri"/>
              <a:ea typeface="Calibri"/>
              <a:cs typeface="Calibri"/>
              <a:sym typeface="Calibri"/>
            </a:endParaRPr>
          </a:p>
          <a:p>
            <a:pPr marL="457200" lvl="0" indent="0" algn="l" rtl="0">
              <a:spcBef>
                <a:spcPts val="0"/>
              </a:spcBef>
              <a:spcAft>
                <a:spcPts val="0"/>
              </a:spcAft>
              <a:buNone/>
            </a:pPr>
            <a:r>
              <a:rPr lang="en" sz="1200" b="1">
                <a:solidFill>
                  <a:srgbClr val="434343"/>
                </a:solidFill>
                <a:highlight>
                  <a:schemeClr val="lt1"/>
                </a:highlight>
                <a:latin typeface="Calibri"/>
                <a:ea typeface="Calibri"/>
                <a:cs typeface="Calibri"/>
                <a:sym typeface="Calibri"/>
              </a:rPr>
              <a:t>Sprint 2</a:t>
            </a:r>
            <a:endParaRPr sz="1200" b="1">
              <a:solidFill>
                <a:srgbClr val="434343"/>
              </a:solidFill>
              <a:highlight>
                <a:schemeClr val="lt1"/>
              </a:highlight>
              <a:latin typeface="Calibri"/>
              <a:ea typeface="Calibri"/>
              <a:cs typeface="Calibri"/>
              <a:sym typeface="Calibri"/>
            </a:endParaRPr>
          </a:p>
          <a:p>
            <a:pPr marL="914400" lvl="1" indent="-304800" algn="l" rtl="0">
              <a:spcBef>
                <a:spcPts val="0"/>
              </a:spcBef>
              <a:spcAft>
                <a:spcPts val="0"/>
              </a:spcAft>
              <a:buClr>
                <a:srgbClr val="434343"/>
              </a:buClr>
              <a:buSzPts val="1200"/>
              <a:buFont typeface="Calibri"/>
              <a:buChar char="○"/>
            </a:pPr>
            <a:r>
              <a:rPr lang="en" sz="1200">
                <a:solidFill>
                  <a:srgbClr val="434343"/>
                </a:solidFill>
                <a:highlight>
                  <a:schemeClr val="lt1"/>
                </a:highlight>
                <a:latin typeface="Calibri"/>
                <a:ea typeface="Calibri"/>
                <a:cs typeface="Calibri"/>
                <a:sym typeface="Calibri"/>
              </a:rPr>
              <a:t>Visualizations boards</a:t>
            </a:r>
            <a:endParaRPr sz="1200">
              <a:solidFill>
                <a:srgbClr val="434343"/>
              </a:solidFill>
              <a:highlight>
                <a:schemeClr val="lt1"/>
              </a:highlight>
              <a:latin typeface="Calibri"/>
              <a:ea typeface="Calibri"/>
              <a:cs typeface="Calibri"/>
              <a:sym typeface="Calibri"/>
            </a:endParaRPr>
          </a:p>
          <a:p>
            <a:pPr marL="914400" lvl="1" indent="-304800" algn="l" rtl="0">
              <a:spcBef>
                <a:spcPts val="0"/>
              </a:spcBef>
              <a:spcAft>
                <a:spcPts val="0"/>
              </a:spcAft>
              <a:buClr>
                <a:srgbClr val="434343"/>
              </a:buClr>
              <a:buSzPts val="1200"/>
              <a:buFont typeface="Calibri"/>
              <a:buChar char="○"/>
            </a:pPr>
            <a:r>
              <a:rPr lang="en" sz="1200">
                <a:solidFill>
                  <a:srgbClr val="434343"/>
                </a:solidFill>
                <a:highlight>
                  <a:schemeClr val="lt1"/>
                </a:highlight>
                <a:latin typeface="Calibri"/>
                <a:ea typeface="Calibri"/>
                <a:cs typeface="Calibri"/>
                <a:sym typeface="Calibri"/>
              </a:rPr>
              <a:t>Documentation (Recommendation &amp; Deployment)</a:t>
            </a:r>
            <a:endParaRPr sz="1200">
              <a:solidFill>
                <a:srgbClr val="434343"/>
              </a:solidFill>
              <a:highlight>
                <a:schemeClr val="lt1"/>
              </a:highlight>
              <a:latin typeface="Calibri"/>
              <a:ea typeface="Calibri"/>
              <a:cs typeface="Calibri"/>
              <a:sym typeface="Calibri"/>
            </a:endParaRPr>
          </a:p>
          <a:p>
            <a:pPr marL="914400" lvl="1" indent="-304800" algn="l" rtl="0">
              <a:spcBef>
                <a:spcPts val="0"/>
              </a:spcBef>
              <a:spcAft>
                <a:spcPts val="0"/>
              </a:spcAft>
              <a:buClr>
                <a:srgbClr val="434343"/>
              </a:buClr>
              <a:buSzPts val="1200"/>
              <a:buFont typeface="Calibri"/>
              <a:buChar char="○"/>
            </a:pPr>
            <a:r>
              <a:rPr lang="en" sz="1200">
                <a:solidFill>
                  <a:srgbClr val="434343"/>
                </a:solidFill>
                <a:highlight>
                  <a:schemeClr val="lt1"/>
                </a:highlight>
                <a:latin typeface="Calibri"/>
                <a:ea typeface="Calibri"/>
                <a:cs typeface="Calibri"/>
                <a:sym typeface="Calibri"/>
              </a:rPr>
              <a:t>Presentation</a:t>
            </a:r>
            <a:endParaRPr sz="1200">
              <a:solidFill>
                <a:srgbClr val="434343"/>
              </a:solidFill>
              <a:highlight>
                <a:schemeClr val="lt1"/>
              </a:highlight>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rgbClr val="434343"/>
              </a:solidFill>
              <a:highlight>
                <a:schemeClr val="lt1"/>
              </a:highlight>
              <a:latin typeface="Calibri"/>
              <a:ea typeface="Calibri"/>
              <a:cs typeface="Calibri"/>
              <a:sym typeface="Calibri"/>
            </a:endParaRPr>
          </a:p>
        </p:txBody>
      </p:sp>
      <p:pic>
        <p:nvPicPr>
          <p:cNvPr id="111" name="Google Shape;111;p16"/>
          <p:cNvPicPr preferRelativeResize="0"/>
          <p:nvPr/>
        </p:nvPicPr>
        <p:blipFill>
          <a:blip r:embed="rId6">
            <a:alphaModFix/>
          </a:blip>
          <a:stretch>
            <a:fillRect/>
          </a:stretch>
        </p:blipFill>
        <p:spPr>
          <a:xfrm>
            <a:off x="4794450" y="720025"/>
            <a:ext cx="736850" cy="736850"/>
          </a:xfrm>
          <a:prstGeom prst="rect">
            <a:avLst/>
          </a:prstGeom>
          <a:noFill/>
          <a:ln>
            <a:noFill/>
          </a:ln>
        </p:spPr>
      </p:pic>
      <p:pic>
        <p:nvPicPr>
          <p:cNvPr id="112" name="Google Shape;112;p16"/>
          <p:cNvPicPr preferRelativeResize="0"/>
          <p:nvPr/>
        </p:nvPicPr>
        <p:blipFill>
          <a:blip r:embed="rId7">
            <a:alphaModFix/>
          </a:blip>
          <a:stretch>
            <a:fillRect/>
          </a:stretch>
        </p:blipFill>
        <p:spPr>
          <a:xfrm>
            <a:off x="6106475" y="720025"/>
            <a:ext cx="736850" cy="736850"/>
          </a:xfrm>
          <a:prstGeom prst="rect">
            <a:avLst/>
          </a:prstGeom>
          <a:noFill/>
          <a:ln>
            <a:noFill/>
          </a:ln>
        </p:spPr>
      </p:pic>
      <p:pic>
        <p:nvPicPr>
          <p:cNvPr id="113" name="Google Shape;113;p16"/>
          <p:cNvPicPr preferRelativeResize="0"/>
          <p:nvPr/>
        </p:nvPicPr>
        <p:blipFill>
          <a:blip r:embed="rId8">
            <a:alphaModFix/>
          </a:blip>
          <a:stretch>
            <a:fillRect/>
          </a:stretch>
        </p:blipFill>
        <p:spPr>
          <a:xfrm>
            <a:off x="7418500" y="834600"/>
            <a:ext cx="1351913" cy="415499"/>
          </a:xfrm>
          <a:prstGeom prst="rect">
            <a:avLst/>
          </a:prstGeom>
          <a:noFill/>
          <a:ln>
            <a:noFill/>
          </a:ln>
        </p:spPr>
      </p:pic>
      <p:sp>
        <p:nvSpPr>
          <p:cNvPr id="114" name="Google Shape;114;p16"/>
          <p:cNvSpPr txBox="1"/>
          <p:nvPr/>
        </p:nvSpPr>
        <p:spPr>
          <a:xfrm>
            <a:off x="4537600" y="3897400"/>
            <a:ext cx="4326900" cy="6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highlight>
                  <a:schemeClr val="lt1"/>
                </a:highlight>
                <a:latin typeface="Calibri"/>
                <a:ea typeface="Calibri"/>
                <a:cs typeface="Calibri"/>
                <a:sym typeface="Calibri"/>
              </a:rPr>
              <a:t>Git URL: </a:t>
            </a:r>
            <a:r>
              <a:rPr lang="en" sz="1200" u="sng">
                <a:solidFill>
                  <a:srgbClr val="4C1130"/>
                </a:solidFill>
                <a:highlight>
                  <a:schemeClr val="lt1"/>
                </a:highlight>
                <a:latin typeface="Calibri"/>
                <a:ea typeface="Calibri"/>
                <a:cs typeface="Calibri"/>
                <a:sym typeface="Calibri"/>
                <a:hlinkClick r:id="rId9"/>
              </a:rPr>
              <a:t>https://github.com/INFO7245-AGILE-TEAM7/finalproject_realestate_consulting.git</a:t>
            </a:r>
            <a:endParaRPr sz="1200">
              <a:solidFill>
                <a:srgbClr val="4C1130"/>
              </a:solidFill>
              <a:highlight>
                <a:schemeClr val="lt1"/>
              </a:highlight>
              <a:latin typeface="Calibri"/>
              <a:ea typeface="Calibri"/>
              <a:cs typeface="Calibri"/>
              <a:sym typeface="Calibri"/>
            </a:endParaRPr>
          </a:p>
        </p:txBody>
      </p:sp>
      <p:cxnSp>
        <p:nvCxnSpPr>
          <p:cNvPr id="115" name="Google Shape;115;p16"/>
          <p:cNvCxnSpPr/>
          <p:nvPr/>
        </p:nvCxnSpPr>
        <p:spPr>
          <a:xfrm>
            <a:off x="4446625" y="504275"/>
            <a:ext cx="6600" cy="4076700"/>
          </a:xfrm>
          <a:prstGeom prst="straightConnector1">
            <a:avLst/>
          </a:prstGeom>
          <a:noFill/>
          <a:ln w="9525" cap="flat" cmpd="sng">
            <a:solidFill>
              <a:srgbClr val="B7B7B7"/>
            </a:solidFill>
            <a:prstDash val="dash"/>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p:nvPr/>
        </p:nvSpPr>
        <p:spPr>
          <a:xfrm>
            <a:off x="7175" y="4728000"/>
            <a:ext cx="9144000" cy="41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 name="Google Shape;121;p17"/>
          <p:cNvPicPr preferRelativeResize="0"/>
          <p:nvPr/>
        </p:nvPicPr>
        <p:blipFill>
          <a:blip r:embed="rId3">
            <a:alphaModFix/>
          </a:blip>
          <a:stretch>
            <a:fillRect/>
          </a:stretch>
        </p:blipFill>
        <p:spPr>
          <a:xfrm>
            <a:off x="7175" y="4742923"/>
            <a:ext cx="2091802" cy="385650"/>
          </a:xfrm>
          <a:prstGeom prst="rect">
            <a:avLst/>
          </a:prstGeom>
          <a:noFill/>
          <a:ln>
            <a:noFill/>
          </a:ln>
        </p:spPr>
      </p:pic>
      <p:cxnSp>
        <p:nvCxnSpPr>
          <p:cNvPr id="122" name="Google Shape;122;p17"/>
          <p:cNvCxnSpPr/>
          <p:nvPr/>
        </p:nvCxnSpPr>
        <p:spPr>
          <a:xfrm rot="10800000" flipH="1">
            <a:off x="116250" y="293850"/>
            <a:ext cx="8911500" cy="13200"/>
          </a:xfrm>
          <a:prstGeom prst="straightConnector1">
            <a:avLst/>
          </a:prstGeom>
          <a:noFill/>
          <a:ln w="28575" cap="flat" cmpd="sng">
            <a:solidFill>
              <a:srgbClr val="31A753"/>
            </a:solidFill>
            <a:prstDash val="solid"/>
            <a:round/>
            <a:headEnd type="none" w="med" len="med"/>
            <a:tailEnd type="none" w="med" len="med"/>
          </a:ln>
        </p:spPr>
      </p:cxnSp>
      <p:sp>
        <p:nvSpPr>
          <p:cNvPr id="123" name="Google Shape;123;p17"/>
          <p:cNvSpPr txBox="1">
            <a:spLocks noGrp="1"/>
          </p:cNvSpPr>
          <p:nvPr>
            <p:ph type="subTitle" idx="1"/>
          </p:nvPr>
        </p:nvSpPr>
        <p:spPr>
          <a:xfrm>
            <a:off x="116250" y="35825"/>
            <a:ext cx="4054500" cy="27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a:latin typeface="Proxima Nova"/>
                <a:ea typeface="Proxima Nova"/>
                <a:cs typeface="Proxima Nova"/>
                <a:sym typeface="Proxima Nova"/>
              </a:rPr>
              <a:t>Solution</a:t>
            </a:r>
            <a:endParaRPr sz="1400" b="1">
              <a:latin typeface="Proxima Nova"/>
              <a:ea typeface="Proxima Nova"/>
              <a:cs typeface="Proxima Nova"/>
              <a:sym typeface="Proxima Nova"/>
            </a:endParaRPr>
          </a:p>
        </p:txBody>
      </p:sp>
      <p:pic>
        <p:nvPicPr>
          <p:cNvPr id="124" name="Google Shape;124;p17"/>
          <p:cNvPicPr preferRelativeResize="0"/>
          <p:nvPr/>
        </p:nvPicPr>
        <p:blipFill>
          <a:blip r:embed="rId4">
            <a:alphaModFix/>
          </a:blip>
          <a:stretch>
            <a:fillRect/>
          </a:stretch>
        </p:blipFill>
        <p:spPr>
          <a:xfrm>
            <a:off x="7675064" y="4728000"/>
            <a:ext cx="1399911" cy="415500"/>
          </a:xfrm>
          <a:prstGeom prst="rect">
            <a:avLst/>
          </a:prstGeom>
          <a:noFill/>
          <a:ln>
            <a:noFill/>
          </a:ln>
        </p:spPr>
      </p:pic>
      <p:pic>
        <p:nvPicPr>
          <p:cNvPr id="125" name="Google Shape;125;p17"/>
          <p:cNvPicPr preferRelativeResize="0"/>
          <p:nvPr/>
        </p:nvPicPr>
        <p:blipFill>
          <a:blip r:embed="rId5">
            <a:alphaModFix/>
          </a:blip>
          <a:stretch>
            <a:fillRect/>
          </a:stretch>
        </p:blipFill>
        <p:spPr>
          <a:xfrm>
            <a:off x="818875" y="764250"/>
            <a:ext cx="1551375" cy="1551375"/>
          </a:xfrm>
          <a:prstGeom prst="rect">
            <a:avLst/>
          </a:prstGeom>
          <a:noFill/>
          <a:ln>
            <a:noFill/>
          </a:ln>
        </p:spPr>
      </p:pic>
      <p:pic>
        <p:nvPicPr>
          <p:cNvPr id="126" name="Google Shape;126;p17"/>
          <p:cNvPicPr preferRelativeResize="0"/>
          <p:nvPr/>
        </p:nvPicPr>
        <p:blipFill>
          <a:blip r:embed="rId6">
            <a:alphaModFix/>
          </a:blip>
          <a:stretch>
            <a:fillRect/>
          </a:stretch>
        </p:blipFill>
        <p:spPr>
          <a:xfrm>
            <a:off x="3796312" y="764250"/>
            <a:ext cx="1551375" cy="1551375"/>
          </a:xfrm>
          <a:prstGeom prst="rect">
            <a:avLst/>
          </a:prstGeom>
          <a:noFill/>
          <a:ln>
            <a:noFill/>
          </a:ln>
        </p:spPr>
      </p:pic>
      <p:pic>
        <p:nvPicPr>
          <p:cNvPr id="127" name="Google Shape;127;p17"/>
          <p:cNvPicPr preferRelativeResize="0"/>
          <p:nvPr/>
        </p:nvPicPr>
        <p:blipFill>
          <a:blip r:embed="rId7">
            <a:alphaModFix/>
          </a:blip>
          <a:stretch>
            <a:fillRect/>
          </a:stretch>
        </p:blipFill>
        <p:spPr>
          <a:xfrm>
            <a:off x="6773750" y="764250"/>
            <a:ext cx="1551375" cy="1551375"/>
          </a:xfrm>
          <a:prstGeom prst="rect">
            <a:avLst/>
          </a:prstGeom>
          <a:noFill/>
          <a:ln>
            <a:noFill/>
          </a:ln>
        </p:spPr>
      </p:pic>
      <p:sp>
        <p:nvSpPr>
          <p:cNvPr id="128" name="Google Shape;128;p17"/>
          <p:cNvSpPr txBox="1"/>
          <p:nvPr/>
        </p:nvSpPr>
        <p:spPr>
          <a:xfrm>
            <a:off x="650613" y="2449688"/>
            <a:ext cx="1887900" cy="19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b="1" u="sng">
                <a:solidFill>
                  <a:srgbClr val="434343"/>
                </a:solidFill>
                <a:latin typeface="Calibri"/>
                <a:ea typeface="Calibri"/>
                <a:cs typeface="Calibri"/>
                <a:sym typeface="Calibri"/>
              </a:rPr>
              <a:t>Semi-Automated Monthly Reporting Process</a:t>
            </a:r>
            <a:endParaRPr sz="1200" b="1" u="sng">
              <a:solidFill>
                <a:srgbClr val="434343"/>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1200" b="1">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Excel Macros</a:t>
            </a:r>
            <a:endParaRPr sz="1200">
              <a:solidFill>
                <a:srgbClr val="434343"/>
              </a:solidFill>
              <a:latin typeface="Calibri"/>
              <a:ea typeface="Calibri"/>
              <a:cs typeface="Calibri"/>
              <a:sym typeface="Calibri"/>
            </a:endParaRPr>
          </a:p>
          <a:p>
            <a:pPr marL="0" lvl="0" indent="0" algn="ctr" rtl="0">
              <a:spcBef>
                <a:spcPts val="0"/>
              </a:spcBef>
              <a:spcAft>
                <a:spcPts val="0"/>
              </a:spcAft>
              <a:buNone/>
            </a:pPr>
            <a:endParaRPr sz="1200">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Python Scripts</a:t>
            </a:r>
            <a:endParaRPr sz="1200">
              <a:solidFill>
                <a:srgbClr val="434343"/>
              </a:solidFill>
              <a:latin typeface="Calibri"/>
              <a:ea typeface="Calibri"/>
              <a:cs typeface="Calibri"/>
              <a:sym typeface="Calibri"/>
            </a:endParaRPr>
          </a:p>
        </p:txBody>
      </p:sp>
      <p:sp>
        <p:nvSpPr>
          <p:cNvPr id="129" name="Google Shape;129;p17"/>
          <p:cNvSpPr txBox="1"/>
          <p:nvPr/>
        </p:nvSpPr>
        <p:spPr>
          <a:xfrm>
            <a:off x="3635213" y="2449688"/>
            <a:ext cx="1887900" cy="19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b="1" u="sng">
                <a:solidFill>
                  <a:srgbClr val="434343"/>
                </a:solidFill>
                <a:latin typeface="Calibri"/>
                <a:ea typeface="Calibri"/>
                <a:cs typeface="Calibri"/>
                <a:sym typeface="Calibri"/>
              </a:rPr>
              <a:t>Automated consolidation &amp; Reporting Process</a:t>
            </a:r>
            <a:endParaRPr sz="1200" b="1" u="sng">
              <a:solidFill>
                <a:srgbClr val="434343"/>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1200" b="1">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Google Forms</a:t>
            </a:r>
            <a:endParaRPr sz="1200">
              <a:solidFill>
                <a:srgbClr val="434343"/>
              </a:solidFill>
              <a:latin typeface="Calibri"/>
              <a:ea typeface="Calibri"/>
              <a:cs typeface="Calibri"/>
              <a:sym typeface="Calibri"/>
            </a:endParaRPr>
          </a:p>
          <a:p>
            <a:pPr marL="0" lvl="0" indent="0" algn="ctr" rtl="0">
              <a:spcBef>
                <a:spcPts val="0"/>
              </a:spcBef>
              <a:spcAft>
                <a:spcPts val="0"/>
              </a:spcAft>
              <a:buNone/>
            </a:pPr>
            <a:endParaRPr sz="1200">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Google Data Studio</a:t>
            </a:r>
            <a:endParaRPr sz="1200">
              <a:solidFill>
                <a:srgbClr val="434343"/>
              </a:solidFill>
              <a:latin typeface="Calibri"/>
              <a:ea typeface="Calibri"/>
              <a:cs typeface="Calibri"/>
              <a:sym typeface="Calibri"/>
            </a:endParaRPr>
          </a:p>
        </p:txBody>
      </p:sp>
      <p:sp>
        <p:nvSpPr>
          <p:cNvPr id="130" name="Google Shape;130;p17"/>
          <p:cNvSpPr txBox="1"/>
          <p:nvPr/>
        </p:nvSpPr>
        <p:spPr>
          <a:xfrm>
            <a:off x="6605475" y="2449688"/>
            <a:ext cx="1887900" cy="19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b="1" u="sng">
                <a:solidFill>
                  <a:srgbClr val="434343"/>
                </a:solidFill>
                <a:latin typeface="Calibri"/>
                <a:ea typeface="Calibri"/>
                <a:cs typeface="Calibri"/>
                <a:sym typeface="Calibri"/>
              </a:rPr>
              <a:t>Efficient Marketing</a:t>
            </a:r>
            <a:endParaRPr sz="1200" b="1" u="sng">
              <a:solidFill>
                <a:srgbClr val="434343"/>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1200" b="1" u="sng">
              <a:solidFill>
                <a:srgbClr val="434343"/>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 sz="1200">
                <a:solidFill>
                  <a:srgbClr val="434343"/>
                </a:solidFill>
                <a:latin typeface="Calibri"/>
                <a:ea typeface="Calibri"/>
                <a:cs typeface="Calibri"/>
                <a:sym typeface="Calibri"/>
              </a:rPr>
              <a:t>Marketing Strategies</a:t>
            </a:r>
            <a:endParaRPr sz="1200">
              <a:solidFill>
                <a:srgbClr val="434343"/>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1200">
              <a:solidFill>
                <a:srgbClr val="434343"/>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 sz="1200">
                <a:solidFill>
                  <a:srgbClr val="434343"/>
                </a:solidFill>
                <a:latin typeface="Calibri"/>
                <a:ea typeface="Calibri"/>
                <a:cs typeface="Calibri"/>
                <a:sym typeface="Calibri"/>
              </a:rPr>
              <a:t>Sponsorship Process</a:t>
            </a:r>
            <a:endParaRPr sz="1200">
              <a:solidFill>
                <a:srgbClr val="434343"/>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p:nvPr/>
        </p:nvSpPr>
        <p:spPr>
          <a:xfrm>
            <a:off x="7175" y="4728000"/>
            <a:ext cx="9144000" cy="41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18"/>
          <p:cNvPicPr preferRelativeResize="0"/>
          <p:nvPr/>
        </p:nvPicPr>
        <p:blipFill>
          <a:blip r:embed="rId3">
            <a:alphaModFix/>
          </a:blip>
          <a:stretch>
            <a:fillRect/>
          </a:stretch>
        </p:blipFill>
        <p:spPr>
          <a:xfrm>
            <a:off x="7175" y="4742923"/>
            <a:ext cx="2091802" cy="385650"/>
          </a:xfrm>
          <a:prstGeom prst="rect">
            <a:avLst/>
          </a:prstGeom>
          <a:noFill/>
          <a:ln>
            <a:noFill/>
          </a:ln>
        </p:spPr>
      </p:pic>
      <p:cxnSp>
        <p:nvCxnSpPr>
          <p:cNvPr id="137" name="Google Shape;137;p18"/>
          <p:cNvCxnSpPr/>
          <p:nvPr/>
        </p:nvCxnSpPr>
        <p:spPr>
          <a:xfrm rot="10800000" flipH="1">
            <a:off x="116250" y="293850"/>
            <a:ext cx="8911500" cy="13200"/>
          </a:xfrm>
          <a:prstGeom prst="straightConnector1">
            <a:avLst/>
          </a:prstGeom>
          <a:noFill/>
          <a:ln w="28575" cap="flat" cmpd="sng">
            <a:solidFill>
              <a:srgbClr val="3E81F4"/>
            </a:solidFill>
            <a:prstDash val="solid"/>
            <a:round/>
            <a:headEnd type="none" w="med" len="med"/>
            <a:tailEnd type="none" w="med" len="med"/>
          </a:ln>
        </p:spPr>
      </p:cxnSp>
      <p:sp>
        <p:nvSpPr>
          <p:cNvPr id="138" name="Google Shape;138;p18"/>
          <p:cNvSpPr txBox="1">
            <a:spLocks noGrp="1"/>
          </p:cNvSpPr>
          <p:nvPr>
            <p:ph type="subTitle" idx="1"/>
          </p:nvPr>
        </p:nvSpPr>
        <p:spPr>
          <a:xfrm>
            <a:off x="116250" y="35825"/>
            <a:ext cx="4054500" cy="27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a:latin typeface="Proxima Nova"/>
                <a:ea typeface="Proxima Nova"/>
                <a:cs typeface="Proxima Nova"/>
                <a:sym typeface="Proxima Nova"/>
              </a:rPr>
              <a:t>Demo - Formatting Macro</a:t>
            </a:r>
            <a:endParaRPr sz="1400" b="1">
              <a:latin typeface="Proxima Nova"/>
              <a:ea typeface="Proxima Nova"/>
              <a:cs typeface="Proxima Nova"/>
              <a:sym typeface="Proxima Nova"/>
            </a:endParaRPr>
          </a:p>
        </p:txBody>
      </p:sp>
      <p:pic>
        <p:nvPicPr>
          <p:cNvPr id="139" name="Google Shape;139;p18"/>
          <p:cNvPicPr preferRelativeResize="0"/>
          <p:nvPr/>
        </p:nvPicPr>
        <p:blipFill>
          <a:blip r:embed="rId4">
            <a:alphaModFix/>
          </a:blip>
          <a:stretch>
            <a:fillRect/>
          </a:stretch>
        </p:blipFill>
        <p:spPr>
          <a:xfrm>
            <a:off x="7675064" y="4728000"/>
            <a:ext cx="1399911" cy="415500"/>
          </a:xfrm>
          <a:prstGeom prst="rect">
            <a:avLst/>
          </a:prstGeom>
          <a:noFill/>
          <a:ln>
            <a:noFill/>
          </a:ln>
        </p:spPr>
      </p:pic>
      <p:pic>
        <p:nvPicPr>
          <p:cNvPr id="140" name="Google Shape;140;p18"/>
          <p:cNvPicPr preferRelativeResize="0"/>
          <p:nvPr/>
        </p:nvPicPr>
        <p:blipFill rotWithShape="1">
          <a:blip r:embed="rId5">
            <a:alphaModFix/>
          </a:blip>
          <a:srcRect/>
          <a:stretch/>
        </p:blipFill>
        <p:spPr>
          <a:xfrm>
            <a:off x="152400" y="459450"/>
            <a:ext cx="7644276" cy="4116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9"/>
          <p:cNvSpPr/>
          <p:nvPr/>
        </p:nvSpPr>
        <p:spPr>
          <a:xfrm>
            <a:off x="7175" y="4728000"/>
            <a:ext cx="9144000" cy="41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19"/>
          <p:cNvPicPr preferRelativeResize="0"/>
          <p:nvPr/>
        </p:nvPicPr>
        <p:blipFill>
          <a:blip r:embed="rId3">
            <a:alphaModFix/>
          </a:blip>
          <a:stretch>
            <a:fillRect/>
          </a:stretch>
        </p:blipFill>
        <p:spPr>
          <a:xfrm>
            <a:off x="7175" y="4742923"/>
            <a:ext cx="2091802" cy="385650"/>
          </a:xfrm>
          <a:prstGeom prst="rect">
            <a:avLst/>
          </a:prstGeom>
          <a:noFill/>
          <a:ln>
            <a:noFill/>
          </a:ln>
        </p:spPr>
      </p:pic>
      <p:cxnSp>
        <p:nvCxnSpPr>
          <p:cNvPr id="147" name="Google Shape;147;p19"/>
          <p:cNvCxnSpPr/>
          <p:nvPr/>
        </p:nvCxnSpPr>
        <p:spPr>
          <a:xfrm rot="10800000" flipH="1">
            <a:off x="116250" y="293850"/>
            <a:ext cx="8911500" cy="13200"/>
          </a:xfrm>
          <a:prstGeom prst="straightConnector1">
            <a:avLst/>
          </a:prstGeom>
          <a:noFill/>
          <a:ln w="28575" cap="flat" cmpd="sng">
            <a:solidFill>
              <a:srgbClr val="3E81F4"/>
            </a:solidFill>
            <a:prstDash val="solid"/>
            <a:round/>
            <a:headEnd type="none" w="med" len="med"/>
            <a:tailEnd type="none" w="med" len="med"/>
          </a:ln>
        </p:spPr>
      </p:cxnSp>
      <p:sp>
        <p:nvSpPr>
          <p:cNvPr id="148" name="Google Shape;148;p19"/>
          <p:cNvSpPr txBox="1">
            <a:spLocks noGrp="1"/>
          </p:cNvSpPr>
          <p:nvPr>
            <p:ph type="subTitle" idx="1"/>
          </p:nvPr>
        </p:nvSpPr>
        <p:spPr>
          <a:xfrm>
            <a:off x="116250" y="35825"/>
            <a:ext cx="4054500" cy="27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a:latin typeface="Proxima Nova"/>
                <a:ea typeface="Proxima Nova"/>
                <a:cs typeface="Proxima Nova"/>
                <a:sym typeface="Proxima Nova"/>
              </a:rPr>
              <a:t>Demo - Google Forms</a:t>
            </a:r>
            <a:endParaRPr sz="1400" b="1">
              <a:latin typeface="Proxima Nova"/>
              <a:ea typeface="Proxima Nova"/>
              <a:cs typeface="Proxima Nova"/>
              <a:sym typeface="Proxima Nova"/>
            </a:endParaRPr>
          </a:p>
        </p:txBody>
      </p:sp>
      <p:pic>
        <p:nvPicPr>
          <p:cNvPr id="149" name="Google Shape;149;p19"/>
          <p:cNvPicPr preferRelativeResize="0"/>
          <p:nvPr/>
        </p:nvPicPr>
        <p:blipFill>
          <a:blip r:embed="rId4">
            <a:alphaModFix/>
          </a:blip>
          <a:stretch>
            <a:fillRect/>
          </a:stretch>
        </p:blipFill>
        <p:spPr>
          <a:xfrm>
            <a:off x="7675064" y="4728000"/>
            <a:ext cx="1399911" cy="415500"/>
          </a:xfrm>
          <a:prstGeom prst="rect">
            <a:avLst/>
          </a:prstGeom>
          <a:noFill/>
          <a:ln>
            <a:noFill/>
          </a:ln>
        </p:spPr>
      </p:pic>
      <p:cxnSp>
        <p:nvCxnSpPr>
          <p:cNvPr id="150" name="Google Shape;150;p19"/>
          <p:cNvCxnSpPr/>
          <p:nvPr/>
        </p:nvCxnSpPr>
        <p:spPr>
          <a:xfrm>
            <a:off x="4568700" y="504275"/>
            <a:ext cx="6600" cy="4076700"/>
          </a:xfrm>
          <a:prstGeom prst="straightConnector1">
            <a:avLst/>
          </a:prstGeom>
          <a:noFill/>
          <a:ln w="9525" cap="flat" cmpd="sng">
            <a:solidFill>
              <a:srgbClr val="B7B7B7"/>
            </a:solidFill>
            <a:prstDash val="dash"/>
            <a:round/>
            <a:headEnd type="none" w="med" len="med"/>
            <a:tailEnd type="none" w="med" len="med"/>
          </a:ln>
        </p:spPr>
      </p:cxnSp>
      <p:pic>
        <p:nvPicPr>
          <p:cNvPr id="151" name="Google Shape;151;p19"/>
          <p:cNvPicPr preferRelativeResize="0"/>
          <p:nvPr/>
        </p:nvPicPr>
        <p:blipFill>
          <a:blip r:embed="rId5">
            <a:alphaModFix/>
          </a:blip>
          <a:stretch>
            <a:fillRect/>
          </a:stretch>
        </p:blipFill>
        <p:spPr>
          <a:xfrm>
            <a:off x="5433813" y="513675"/>
            <a:ext cx="3057500" cy="4076652"/>
          </a:xfrm>
          <a:prstGeom prst="rect">
            <a:avLst/>
          </a:prstGeom>
          <a:noFill/>
          <a:ln>
            <a:noFill/>
          </a:ln>
        </p:spPr>
      </p:pic>
      <p:pic>
        <p:nvPicPr>
          <p:cNvPr id="152" name="Google Shape;152;p19"/>
          <p:cNvPicPr preferRelativeResize="0"/>
          <p:nvPr/>
        </p:nvPicPr>
        <p:blipFill>
          <a:blip r:embed="rId6">
            <a:alphaModFix/>
          </a:blip>
          <a:stretch>
            <a:fillRect/>
          </a:stretch>
        </p:blipFill>
        <p:spPr>
          <a:xfrm>
            <a:off x="652687" y="513675"/>
            <a:ext cx="3057500" cy="40766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0"/>
          <p:cNvSpPr/>
          <p:nvPr/>
        </p:nvSpPr>
        <p:spPr>
          <a:xfrm>
            <a:off x="7175" y="4728000"/>
            <a:ext cx="9144000" cy="41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20"/>
          <p:cNvPicPr preferRelativeResize="0"/>
          <p:nvPr/>
        </p:nvPicPr>
        <p:blipFill>
          <a:blip r:embed="rId3">
            <a:alphaModFix/>
          </a:blip>
          <a:stretch>
            <a:fillRect/>
          </a:stretch>
        </p:blipFill>
        <p:spPr>
          <a:xfrm>
            <a:off x="7175" y="4742923"/>
            <a:ext cx="2091802" cy="385650"/>
          </a:xfrm>
          <a:prstGeom prst="rect">
            <a:avLst/>
          </a:prstGeom>
          <a:noFill/>
          <a:ln>
            <a:noFill/>
          </a:ln>
        </p:spPr>
      </p:pic>
      <p:cxnSp>
        <p:nvCxnSpPr>
          <p:cNvPr id="159" name="Google Shape;159;p20"/>
          <p:cNvCxnSpPr/>
          <p:nvPr/>
        </p:nvCxnSpPr>
        <p:spPr>
          <a:xfrm rot="10800000" flipH="1">
            <a:off x="116250" y="293850"/>
            <a:ext cx="8911500" cy="13200"/>
          </a:xfrm>
          <a:prstGeom prst="straightConnector1">
            <a:avLst/>
          </a:prstGeom>
          <a:noFill/>
          <a:ln w="28575" cap="flat" cmpd="sng">
            <a:solidFill>
              <a:srgbClr val="3E81F4"/>
            </a:solidFill>
            <a:prstDash val="solid"/>
            <a:round/>
            <a:headEnd type="none" w="med" len="med"/>
            <a:tailEnd type="none" w="med" len="med"/>
          </a:ln>
        </p:spPr>
      </p:cxnSp>
      <p:sp>
        <p:nvSpPr>
          <p:cNvPr id="160" name="Google Shape;160;p20"/>
          <p:cNvSpPr txBox="1">
            <a:spLocks noGrp="1"/>
          </p:cNvSpPr>
          <p:nvPr>
            <p:ph type="subTitle" idx="1"/>
          </p:nvPr>
        </p:nvSpPr>
        <p:spPr>
          <a:xfrm>
            <a:off x="116250" y="35825"/>
            <a:ext cx="4054500" cy="27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a:latin typeface="Proxima Nova"/>
                <a:ea typeface="Proxima Nova"/>
                <a:cs typeface="Proxima Nova"/>
                <a:sym typeface="Proxima Nova"/>
              </a:rPr>
              <a:t>Demo - Visualization via Google Data Studio</a:t>
            </a:r>
            <a:endParaRPr sz="1400" b="1">
              <a:latin typeface="Proxima Nova"/>
              <a:ea typeface="Proxima Nova"/>
              <a:cs typeface="Proxima Nova"/>
              <a:sym typeface="Proxima Nova"/>
            </a:endParaRPr>
          </a:p>
        </p:txBody>
      </p:sp>
      <p:pic>
        <p:nvPicPr>
          <p:cNvPr id="161" name="Google Shape;161;p20"/>
          <p:cNvPicPr preferRelativeResize="0"/>
          <p:nvPr/>
        </p:nvPicPr>
        <p:blipFill>
          <a:blip r:embed="rId4">
            <a:alphaModFix/>
          </a:blip>
          <a:stretch>
            <a:fillRect/>
          </a:stretch>
        </p:blipFill>
        <p:spPr>
          <a:xfrm>
            <a:off x="7675064" y="4728000"/>
            <a:ext cx="1399911" cy="415500"/>
          </a:xfrm>
          <a:prstGeom prst="rect">
            <a:avLst/>
          </a:prstGeom>
          <a:noFill/>
          <a:ln>
            <a:noFill/>
          </a:ln>
        </p:spPr>
      </p:pic>
      <p:cxnSp>
        <p:nvCxnSpPr>
          <p:cNvPr id="162" name="Google Shape;162;p20"/>
          <p:cNvCxnSpPr/>
          <p:nvPr/>
        </p:nvCxnSpPr>
        <p:spPr>
          <a:xfrm>
            <a:off x="4568700" y="504275"/>
            <a:ext cx="6600" cy="4076700"/>
          </a:xfrm>
          <a:prstGeom prst="straightConnector1">
            <a:avLst/>
          </a:prstGeom>
          <a:noFill/>
          <a:ln w="9525" cap="flat" cmpd="sng">
            <a:solidFill>
              <a:srgbClr val="B7B7B7"/>
            </a:solidFill>
            <a:prstDash val="dash"/>
            <a:round/>
            <a:headEnd type="none" w="med" len="med"/>
            <a:tailEnd type="none" w="med" len="med"/>
          </a:ln>
        </p:spPr>
      </p:cxnSp>
      <p:pic>
        <p:nvPicPr>
          <p:cNvPr id="163" name="Google Shape;163;p20"/>
          <p:cNvPicPr preferRelativeResize="0"/>
          <p:nvPr/>
        </p:nvPicPr>
        <p:blipFill>
          <a:blip r:embed="rId5">
            <a:alphaModFix/>
          </a:blip>
          <a:stretch>
            <a:fillRect/>
          </a:stretch>
        </p:blipFill>
        <p:spPr>
          <a:xfrm>
            <a:off x="154050" y="973229"/>
            <a:ext cx="4263899" cy="3197041"/>
          </a:xfrm>
          <a:prstGeom prst="rect">
            <a:avLst/>
          </a:prstGeom>
          <a:noFill/>
          <a:ln>
            <a:noFill/>
          </a:ln>
        </p:spPr>
      </p:pic>
      <p:pic>
        <p:nvPicPr>
          <p:cNvPr id="164" name="Google Shape;164;p20"/>
          <p:cNvPicPr preferRelativeResize="0"/>
          <p:nvPr/>
        </p:nvPicPr>
        <p:blipFill>
          <a:blip r:embed="rId6">
            <a:alphaModFix/>
          </a:blip>
          <a:stretch>
            <a:fillRect/>
          </a:stretch>
        </p:blipFill>
        <p:spPr>
          <a:xfrm>
            <a:off x="4727700" y="961297"/>
            <a:ext cx="4263900" cy="322090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1"/>
          <p:cNvSpPr/>
          <p:nvPr/>
        </p:nvSpPr>
        <p:spPr>
          <a:xfrm>
            <a:off x="7175" y="4728000"/>
            <a:ext cx="9144000" cy="41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0" name="Google Shape;170;p21"/>
          <p:cNvPicPr preferRelativeResize="0"/>
          <p:nvPr/>
        </p:nvPicPr>
        <p:blipFill>
          <a:blip r:embed="rId3">
            <a:alphaModFix/>
          </a:blip>
          <a:stretch>
            <a:fillRect/>
          </a:stretch>
        </p:blipFill>
        <p:spPr>
          <a:xfrm>
            <a:off x="7175" y="4742923"/>
            <a:ext cx="2091802" cy="385650"/>
          </a:xfrm>
          <a:prstGeom prst="rect">
            <a:avLst/>
          </a:prstGeom>
          <a:noFill/>
          <a:ln>
            <a:noFill/>
          </a:ln>
        </p:spPr>
      </p:pic>
      <p:cxnSp>
        <p:nvCxnSpPr>
          <p:cNvPr id="171" name="Google Shape;171;p21"/>
          <p:cNvCxnSpPr/>
          <p:nvPr/>
        </p:nvCxnSpPr>
        <p:spPr>
          <a:xfrm rot="10800000" flipH="1">
            <a:off x="116250" y="293850"/>
            <a:ext cx="8911500" cy="13200"/>
          </a:xfrm>
          <a:prstGeom prst="straightConnector1">
            <a:avLst/>
          </a:prstGeom>
          <a:noFill/>
          <a:ln w="28575" cap="flat" cmpd="sng">
            <a:solidFill>
              <a:srgbClr val="3E81F4"/>
            </a:solidFill>
            <a:prstDash val="solid"/>
            <a:round/>
            <a:headEnd type="none" w="med" len="med"/>
            <a:tailEnd type="none" w="med" len="med"/>
          </a:ln>
        </p:spPr>
      </p:cxnSp>
      <p:sp>
        <p:nvSpPr>
          <p:cNvPr id="172" name="Google Shape;172;p21"/>
          <p:cNvSpPr txBox="1">
            <a:spLocks noGrp="1"/>
          </p:cNvSpPr>
          <p:nvPr>
            <p:ph type="subTitle" idx="1"/>
          </p:nvPr>
        </p:nvSpPr>
        <p:spPr>
          <a:xfrm>
            <a:off x="116250" y="35825"/>
            <a:ext cx="4054500" cy="27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a:latin typeface="Proxima Nova"/>
                <a:ea typeface="Proxima Nova"/>
                <a:cs typeface="Proxima Nova"/>
                <a:sym typeface="Proxima Nova"/>
              </a:rPr>
              <a:t>Marketing Strategies</a:t>
            </a:r>
            <a:endParaRPr sz="1400" b="1">
              <a:latin typeface="Proxima Nova"/>
              <a:ea typeface="Proxima Nova"/>
              <a:cs typeface="Proxima Nova"/>
              <a:sym typeface="Proxima Nova"/>
            </a:endParaRPr>
          </a:p>
        </p:txBody>
      </p:sp>
      <p:pic>
        <p:nvPicPr>
          <p:cNvPr id="173" name="Google Shape;173;p21"/>
          <p:cNvPicPr preferRelativeResize="0"/>
          <p:nvPr/>
        </p:nvPicPr>
        <p:blipFill>
          <a:blip r:embed="rId4">
            <a:alphaModFix/>
          </a:blip>
          <a:stretch>
            <a:fillRect/>
          </a:stretch>
        </p:blipFill>
        <p:spPr>
          <a:xfrm>
            <a:off x="7675064" y="4728000"/>
            <a:ext cx="1399911" cy="415500"/>
          </a:xfrm>
          <a:prstGeom prst="rect">
            <a:avLst/>
          </a:prstGeom>
          <a:noFill/>
          <a:ln>
            <a:noFill/>
          </a:ln>
        </p:spPr>
      </p:pic>
      <p:sp>
        <p:nvSpPr>
          <p:cNvPr id="174" name="Google Shape;174;p21"/>
          <p:cNvSpPr txBox="1"/>
          <p:nvPr/>
        </p:nvSpPr>
        <p:spPr>
          <a:xfrm>
            <a:off x="300050" y="398000"/>
            <a:ext cx="8727600" cy="60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latin typeface="Calibri"/>
                <a:ea typeface="Calibri"/>
                <a:cs typeface="Calibri"/>
                <a:sym typeface="Calibri"/>
              </a:rPr>
              <a:t>No matter how appealing your villa is, it is how it is packaged and marketed that really catches the eye and captures the imagination. From the design details to the spectacular location, your villa may be catwalk-ready to parade in front of the luxury villa rental market, but you still need to strut your stuff.</a:t>
            </a:r>
            <a:endParaRPr/>
          </a:p>
        </p:txBody>
      </p:sp>
      <p:pic>
        <p:nvPicPr>
          <p:cNvPr id="175" name="Google Shape;175;p21"/>
          <p:cNvPicPr preferRelativeResize="0"/>
          <p:nvPr/>
        </p:nvPicPr>
        <p:blipFill>
          <a:blip r:embed="rId5">
            <a:alphaModFix/>
          </a:blip>
          <a:stretch>
            <a:fillRect/>
          </a:stretch>
        </p:blipFill>
        <p:spPr>
          <a:xfrm>
            <a:off x="3005425" y="1228725"/>
            <a:ext cx="771525" cy="771525"/>
          </a:xfrm>
          <a:prstGeom prst="rect">
            <a:avLst/>
          </a:prstGeom>
          <a:noFill/>
          <a:ln>
            <a:noFill/>
          </a:ln>
        </p:spPr>
      </p:pic>
      <p:pic>
        <p:nvPicPr>
          <p:cNvPr id="176" name="Google Shape;176;p21"/>
          <p:cNvPicPr preferRelativeResize="0"/>
          <p:nvPr/>
        </p:nvPicPr>
        <p:blipFill>
          <a:blip r:embed="rId6">
            <a:alphaModFix/>
          </a:blip>
          <a:stretch>
            <a:fillRect/>
          </a:stretch>
        </p:blipFill>
        <p:spPr>
          <a:xfrm>
            <a:off x="5215225" y="1228725"/>
            <a:ext cx="752475" cy="752475"/>
          </a:xfrm>
          <a:prstGeom prst="rect">
            <a:avLst/>
          </a:prstGeom>
          <a:noFill/>
          <a:ln>
            <a:noFill/>
          </a:ln>
        </p:spPr>
      </p:pic>
      <p:pic>
        <p:nvPicPr>
          <p:cNvPr id="177" name="Google Shape;177;p21"/>
          <p:cNvPicPr preferRelativeResize="0"/>
          <p:nvPr/>
        </p:nvPicPr>
        <p:blipFill>
          <a:blip r:embed="rId7">
            <a:alphaModFix/>
          </a:blip>
          <a:stretch>
            <a:fillRect/>
          </a:stretch>
        </p:blipFill>
        <p:spPr>
          <a:xfrm>
            <a:off x="7315200" y="1238250"/>
            <a:ext cx="847725" cy="752475"/>
          </a:xfrm>
          <a:prstGeom prst="rect">
            <a:avLst/>
          </a:prstGeom>
          <a:noFill/>
          <a:ln>
            <a:noFill/>
          </a:ln>
        </p:spPr>
      </p:pic>
      <p:pic>
        <p:nvPicPr>
          <p:cNvPr id="178" name="Google Shape;178;p21"/>
          <p:cNvPicPr preferRelativeResize="0"/>
          <p:nvPr/>
        </p:nvPicPr>
        <p:blipFill>
          <a:blip r:embed="rId8">
            <a:alphaModFix/>
          </a:blip>
          <a:stretch>
            <a:fillRect/>
          </a:stretch>
        </p:blipFill>
        <p:spPr>
          <a:xfrm>
            <a:off x="914400" y="2533650"/>
            <a:ext cx="752475" cy="752475"/>
          </a:xfrm>
          <a:prstGeom prst="rect">
            <a:avLst/>
          </a:prstGeom>
          <a:noFill/>
          <a:ln>
            <a:noFill/>
          </a:ln>
        </p:spPr>
      </p:pic>
      <p:pic>
        <p:nvPicPr>
          <p:cNvPr id="179" name="Google Shape;179;p21"/>
          <p:cNvPicPr preferRelativeResize="0"/>
          <p:nvPr/>
        </p:nvPicPr>
        <p:blipFill>
          <a:blip r:embed="rId9">
            <a:alphaModFix/>
          </a:blip>
          <a:stretch>
            <a:fillRect/>
          </a:stretch>
        </p:blipFill>
        <p:spPr>
          <a:xfrm>
            <a:off x="3005425" y="2524125"/>
            <a:ext cx="781050" cy="781050"/>
          </a:xfrm>
          <a:prstGeom prst="rect">
            <a:avLst/>
          </a:prstGeom>
          <a:noFill/>
          <a:ln>
            <a:noFill/>
          </a:ln>
        </p:spPr>
      </p:pic>
      <p:pic>
        <p:nvPicPr>
          <p:cNvPr id="180" name="Google Shape;180;p21"/>
          <p:cNvPicPr preferRelativeResize="0"/>
          <p:nvPr/>
        </p:nvPicPr>
        <p:blipFill>
          <a:blip r:embed="rId10">
            <a:alphaModFix/>
          </a:blip>
          <a:stretch>
            <a:fillRect/>
          </a:stretch>
        </p:blipFill>
        <p:spPr>
          <a:xfrm>
            <a:off x="5291425" y="2524125"/>
            <a:ext cx="771525" cy="771525"/>
          </a:xfrm>
          <a:prstGeom prst="rect">
            <a:avLst/>
          </a:prstGeom>
          <a:noFill/>
          <a:ln>
            <a:noFill/>
          </a:ln>
        </p:spPr>
      </p:pic>
      <p:pic>
        <p:nvPicPr>
          <p:cNvPr id="181" name="Google Shape;181;p21"/>
          <p:cNvPicPr preferRelativeResize="0"/>
          <p:nvPr/>
        </p:nvPicPr>
        <p:blipFill>
          <a:blip r:embed="rId11">
            <a:alphaModFix/>
          </a:blip>
          <a:stretch>
            <a:fillRect/>
          </a:stretch>
        </p:blipFill>
        <p:spPr>
          <a:xfrm>
            <a:off x="7358350" y="2524125"/>
            <a:ext cx="771525" cy="771525"/>
          </a:xfrm>
          <a:prstGeom prst="rect">
            <a:avLst/>
          </a:prstGeom>
          <a:noFill/>
          <a:ln>
            <a:noFill/>
          </a:ln>
        </p:spPr>
      </p:pic>
      <p:pic>
        <p:nvPicPr>
          <p:cNvPr id="182" name="Google Shape;182;p21"/>
          <p:cNvPicPr preferRelativeResize="0"/>
          <p:nvPr/>
        </p:nvPicPr>
        <p:blipFill>
          <a:blip r:embed="rId12">
            <a:alphaModFix/>
          </a:blip>
          <a:stretch>
            <a:fillRect/>
          </a:stretch>
        </p:blipFill>
        <p:spPr>
          <a:xfrm>
            <a:off x="1981200" y="3686175"/>
            <a:ext cx="704850" cy="704850"/>
          </a:xfrm>
          <a:prstGeom prst="rect">
            <a:avLst/>
          </a:prstGeom>
          <a:noFill/>
          <a:ln>
            <a:noFill/>
          </a:ln>
        </p:spPr>
      </p:pic>
      <p:pic>
        <p:nvPicPr>
          <p:cNvPr id="183" name="Google Shape;183;p21"/>
          <p:cNvPicPr preferRelativeResize="0"/>
          <p:nvPr/>
        </p:nvPicPr>
        <p:blipFill>
          <a:blip r:embed="rId13">
            <a:alphaModFix/>
          </a:blip>
          <a:stretch>
            <a:fillRect/>
          </a:stretch>
        </p:blipFill>
        <p:spPr>
          <a:xfrm>
            <a:off x="6358225" y="3600450"/>
            <a:ext cx="742950" cy="742950"/>
          </a:xfrm>
          <a:prstGeom prst="rect">
            <a:avLst/>
          </a:prstGeom>
          <a:noFill/>
          <a:ln>
            <a:noFill/>
          </a:ln>
        </p:spPr>
      </p:pic>
      <p:sp>
        <p:nvSpPr>
          <p:cNvPr id="184" name="Google Shape;184;p21"/>
          <p:cNvSpPr txBox="1"/>
          <p:nvPr/>
        </p:nvSpPr>
        <p:spPr>
          <a:xfrm>
            <a:off x="559575" y="1931625"/>
            <a:ext cx="1615500" cy="1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b="1">
                <a:solidFill>
                  <a:schemeClr val="dk1"/>
                </a:solidFill>
                <a:latin typeface="Calibri"/>
                <a:ea typeface="Calibri"/>
                <a:cs typeface="Calibri"/>
                <a:sym typeface="Calibri"/>
              </a:rPr>
              <a:t>Website Management</a:t>
            </a:r>
            <a:endParaRPr/>
          </a:p>
        </p:txBody>
      </p:sp>
      <p:sp>
        <p:nvSpPr>
          <p:cNvPr id="185" name="Google Shape;185;p21"/>
          <p:cNvSpPr txBox="1"/>
          <p:nvPr/>
        </p:nvSpPr>
        <p:spPr>
          <a:xfrm>
            <a:off x="2540775" y="1931625"/>
            <a:ext cx="1615500" cy="1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b="1">
                <a:solidFill>
                  <a:schemeClr val="dk1"/>
                </a:solidFill>
                <a:latin typeface="Calibri"/>
                <a:ea typeface="Calibri"/>
                <a:cs typeface="Calibri"/>
                <a:sym typeface="Calibri"/>
              </a:rPr>
              <a:t>Strategy and Analysis</a:t>
            </a:r>
            <a:endParaRPr/>
          </a:p>
        </p:txBody>
      </p:sp>
      <p:sp>
        <p:nvSpPr>
          <p:cNvPr id="186" name="Google Shape;186;p21"/>
          <p:cNvSpPr txBox="1"/>
          <p:nvPr/>
        </p:nvSpPr>
        <p:spPr>
          <a:xfrm>
            <a:off x="6807975" y="1931625"/>
            <a:ext cx="1979400" cy="1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b="1">
                <a:solidFill>
                  <a:schemeClr val="dk1"/>
                </a:solidFill>
                <a:latin typeface="Calibri"/>
                <a:ea typeface="Calibri"/>
                <a:cs typeface="Calibri"/>
                <a:sym typeface="Calibri"/>
              </a:rPr>
              <a:t>Search Engine Optimization</a:t>
            </a:r>
            <a:endParaRPr/>
          </a:p>
        </p:txBody>
      </p:sp>
      <p:sp>
        <p:nvSpPr>
          <p:cNvPr id="187" name="Google Shape;187;p21"/>
          <p:cNvSpPr txBox="1"/>
          <p:nvPr/>
        </p:nvSpPr>
        <p:spPr>
          <a:xfrm>
            <a:off x="452450" y="3227025"/>
            <a:ext cx="1875000" cy="1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b="1">
                <a:solidFill>
                  <a:schemeClr val="dk1"/>
                </a:solidFill>
                <a:latin typeface="Calibri"/>
                <a:ea typeface="Calibri"/>
                <a:cs typeface="Calibri"/>
                <a:sym typeface="Calibri"/>
              </a:rPr>
              <a:t>Social Media Management</a:t>
            </a:r>
            <a:endParaRPr/>
          </a:p>
        </p:txBody>
      </p:sp>
      <p:sp>
        <p:nvSpPr>
          <p:cNvPr id="188" name="Google Shape;188;p21"/>
          <p:cNvSpPr txBox="1"/>
          <p:nvPr/>
        </p:nvSpPr>
        <p:spPr>
          <a:xfrm>
            <a:off x="4785900" y="1931625"/>
            <a:ext cx="1808700" cy="1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b="1">
                <a:solidFill>
                  <a:schemeClr val="dk1"/>
                </a:solidFill>
                <a:latin typeface="Calibri"/>
                <a:ea typeface="Calibri"/>
                <a:cs typeface="Calibri"/>
                <a:sym typeface="Calibri"/>
              </a:rPr>
              <a:t>Blogging and Copywriting</a:t>
            </a:r>
            <a:endParaRPr/>
          </a:p>
        </p:txBody>
      </p:sp>
      <p:sp>
        <p:nvSpPr>
          <p:cNvPr id="189" name="Google Shape;189;p21"/>
          <p:cNvSpPr txBox="1"/>
          <p:nvPr/>
        </p:nvSpPr>
        <p:spPr>
          <a:xfrm>
            <a:off x="2693175" y="3227025"/>
            <a:ext cx="1615500" cy="1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b="1">
                <a:solidFill>
                  <a:schemeClr val="dk1"/>
                </a:solidFill>
                <a:latin typeface="Calibri"/>
                <a:ea typeface="Calibri"/>
                <a:cs typeface="Calibri"/>
                <a:sym typeface="Calibri"/>
              </a:rPr>
              <a:t>Relationship Building </a:t>
            </a:r>
            <a:endParaRPr/>
          </a:p>
        </p:txBody>
      </p:sp>
      <p:sp>
        <p:nvSpPr>
          <p:cNvPr id="190" name="Google Shape;190;p21"/>
          <p:cNvSpPr txBox="1"/>
          <p:nvPr/>
        </p:nvSpPr>
        <p:spPr>
          <a:xfrm>
            <a:off x="4750575" y="3227025"/>
            <a:ext cx="1875000" cy="1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b="1">
                <a:solidFill>
                  <a:schemeClr val="dk1"/>
                </a:solidFill>
                <a:latin typeface="Calibri"/>
                <a:ea typeface="Calibri"/>
                <a:cs typeface="Calibri"/>
                <a:sym typeface="Calibri"/>
              </a:rPr>
              <a:t>Paid Media Management</a:t>
            </a:r>
            <a:endParaRPr/>
          </a:p>
        </p:txBody>
      </p:sp>
      <p:sp>
        <p:nvSpPr>
          <p:cNvPr id="191" name="Google Shape;191;p21"/>
          <p:cNvSpPr txBox="1"/>
          <p:nvPr/>
        </p:nvSpPr>
        <p:spPr>
          <a:xfrm>
            <a:off x="7265175" y="3227025"/>
            <a:ext cx="1615500" cy="1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b="1">
                <a:solidFill>
                  <a:schemeClr val="dk1"/>
                </a:solidFill>
                <a:latin typeface="Calibri"/>
                <a:ea typeface="Calibri"/>
                <a:cs typeface="Calibri"/>
                <a:sym typeface="Calibri"/>
              </a:rPr>
              <a:t>Creative Skills</a:t>
            </a:r>
            <a:endParaRPr/>
          </a:p>
        </p:txBody>
      </p:sp>
      <p:sp>
        <p:nvSpPr>
          <p:cNvPr id="192" name="Google Shape;192;p21"/>
          <p:cNvSpPr txBox="1"/>
          <p:nvPr/>
        </p:nvSpPr>
        <p:spPr>
          <a:xfrm>
            <a:off x="1702575" y="4370025"/>
            <a:ext cx="1615500" cy="1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b="1">
                <a:solidFill>
                  <a:schemeClr val="dk1"/>
                </a:solidFill>
                <a:latin typeface="Calibri"/>
                <a:ea typeface="Calibri"/>
                <a:cs typeface="Calibri"/>
                <a:sym typeface="Calibri"/>
              </a:rPr>
              <a:t>Email Marketing</a:t>
            </a:r>
            <a:endParaRPr/>
          </a:p>
        </p:txBody>
      </p:sp>
      <p:sp>
        <p:nvSpPr>
          <p:cNvPr id="193" name="Google Shape;193;p21"/>
          <p:cNvSpPr txBox="1"/>
          <p:nvPr/>
        </p:nvSpPr>
        <p:spPr>
          <a:xfrm>
            <a:off x="6198375" y="4293825"/>
            <a:ext cx="1615500" cy="1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50" b="1">
                <a:solidFill>
                  <a:schemeClr val="dk1"/>
                </a:solidFill>
                <a:latin typeface="Calibri"/>
                <a:ea typeface="Calibri"/>
                <a:cs typeface="Calibri"/>
                <a:sym typeface="Calibri"/>
              </a:rPr>
              <a:t>Event Planning</a:t>
            </a:r>
            <a:endParaRPr/>
          </a:p>
        </p:txBody>
      </p:sp>
      <p:pic>
        <p:nvPicPr>
          <p:cNvPr id="194" name="Google Shape;194;p21"/>
          <p:cNvPicPr preferRelativeResize="0"/>
          <p:nvPr/>
        </p:nvPicPr>
        <p:blipFill>
          <a:blip r:embed="rId14">
            <a:alphaModFix/>
          </a:blip>
          <a:stretch>
            <a:fillRect/>
          </a:stretch>
        </p:blipFill>
        <p:spPr>
          <a:xfrm>
            <a:off x="948025" y="1228725"/>
            <a:ext cx="602150" cy="60212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528</Words>
  <Application>Microsoft Office PowerPoint</Application>
  <PresentationFormat>On-screen Show (16:9)</PresentationFormat>
  <Paragraphs>131</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Proxima Nova</vt:lpstr>
      <vt:lpstr>Simple Light</vt:lpstr>
      <vt:lpstr>Real Estate Management Process Improvement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Management Process Improvement</dc:title>
  <cp:lastModifiedBy>Soni, Hardik</cp:lastModifiedBy>
  <cp:revision>1</cp:revision>
  <dcterms:modified xsi:type="dcterms:W3CDTF">2020-04-15T02:30:43Z</dcterms:modified>
</cp:coreProperties>
</file>